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61" r:id="rId2"/>
  </p:sldMasterIdLst>
  <p:notesMasterIdLst>
    <p:notesMasterId r:id="rId24"/>
  </p:notesMasterIdLst>
  <p:sldIdLst>
    <p:sldId id="256" r:id="rId3"/>
    <p:sldId id="315" r:id="rId4"/>
    <p:sldId id="321" r:id="rId5"/>
    <p:sldId id="322" r:id="rId6"/>
    <p:sldId id="323" r:id="rId7"/>
    <p:sldId id="301" r:id="rId8"/>
    <p:sldId id="272" r:id="rId9"/>
    <p:sldId id="259" r:id="rId10"/>
    <p:sldId id="293" r:id="rId11"/>
    <p:sldId id="275" r:id="rId12"/>
    <p:sldId id="284" r:id="rId13"/>
    <p:sldId id="290" r:id="rId14"/>
    <p:sldId id="291" r:id="rId15"/>
    <p:sldId id="295" r:id="rId16"/>
    <p:sldId id="330" r:id="rId17"/>
    <p:sldId id="297" r:id="rId18"/>
    <p:sldId id="270" r:id="rId19"/>
    <p:sldId id="320" r:id="rId20"/>
    <p:sldId id="332" r:id="rId21"/>
    <p:sldId id="328" r:id="rId22"/>
    <p:sldId id="30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Shtok" initials="JS" lastIdx="0" clrIdx="0">
    <p:extLst>
      <p:ext uri="{19B8F6BF-5375-455C-9EA6-DF929625EA0E}">
        <p15:presenceInfo xmlns:p15="http://schemas.microsoft.com/office/powerpoint/2012/main" userId="c4921a25ae2826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51" autoAdjust="0"/>
    <p:restoredTop sz="88147" autoAdjust="0"/>
  </p:normalViewPr>
  <p:slideViewPr>
    <p:cSldViewPr snapToGrid="0">
      <p:cViewPr varScale="1">
        <p:scale>
          <a:sx n="73" d="100"/>
          <a:sy n="73" d="100"/>
        </p:scale>
        <p:origin x="9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330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16E0E-110B-4B02-9AFA-23D3D03611B8}" type="datetimeFigureOut">
              <a:rPr lang="en-US" smtClean="0"/>
              <a:t>15/03/2019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8B46C-825E-4B5F-8741-74A2A92FB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72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1.05401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 learning: “learn on other problems how to improve learning for our target problem”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8B46C-825E-4B5F-8741-74A2A92FB6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63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Hang Gao, Zheng Shou, Alireza Zareian, Hanwang Zhang, Shih-Fu Chang, Low-shot Learning via Covariance-Preserving Adversarial Augmentation Networks, NIPS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8B46C-825E-4B5F-8741-74A2A92FB6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66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8B46C-825E-4B5F-8741-74A2A92FB6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65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References: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Oriol Vinyals, Charles Blundell, Timothy Lillicrap, Koray Kavukcuoglu, and Daan Wierstra, </a:t>
            </a:r>
            <a:r>
              <a:rPr lang="en-US" sz="1400" i="1" smtClean="0"/>
              <a:t>Matching networks for one shot learning</a:t>
            </a:r>
            <a:r>
              <a:rPr lang="en-US" sz="1400" smtClean="0"/>
              <a:t>. In NIPS </a:t>
            </a:r>
            <a:r>
              <a:rPr lang="en-US" smtClean="0"/>
              <a:t>2016</a:t>
            </a:r>
          </a:p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Adam Santoro, Sergey Bartunov, Matthew Botvinick, Daan Wierstra, and Timothy Lillicrap, </a:t>
            </a:r>
            <a:r>
              <a:rPr lang="en-US" sz="1200" b="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Meta-Learning with Memory-Augmented Neural Networks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ICML 2016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8B46C-825E-4B5F-8741-74A2A92FB6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34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mtClean="0"/>
              <a:t>References: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Finn, Chelsea, Pieter Abbeel, and Sergey Levine. </a:t>
            </a:r>
            <a:r>
              <a:rPr lang="en-US" sz="1200" b="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Model-agnostic meta-learning for fast adaptation of deep networks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Proceedings of the 34th International Conference on Machine Learning-Volume 70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JMLR. org, 2017</a:t>
            </a:r>
          </a:p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Li2017 - Z. Li, F. Zhou, F. Chen, and H. Li. </a:t>
            </a:r>
            <a:r>
              <a:rPr lang="en-US" sz="12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Meta-SGD: Learning to Learn Quickly for Few-Shot</a:t>
            </a:r>
            <a:r>
              <a:rPr lang="en-US" sz="1200" i="1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arXiv:1707.09835, 2017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8B46C-825E-4B5F-8741-74A2A92FB6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55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Andrei A. Rusu and Dushyant Rao and Jakub Sygnowski and Oriol Vinyals and Razvan Pascanu and Simon Osindero and Raia Hadsell,</a:t>
            </a:r>
            <a:r>
              <a:rPr lang="en-US" baseline="0" smtClean="0"/>
              <a:t> </a:t>
            </a:r>
            <a:r>
              <a:rPr lang="en-US" i="1" smtClean="0"/>
              <a:t>Meta-Learning with Latent Embedding Optimization, </a:t>
            </a:r>
            <a:r>
              <a:rPr lang="en-US" smtClean="0"/>
              <a:t>NeurIPS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8B46C-825E-4B5F-8741-74A2A92FB6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90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smtClean="0"/>
              <a:t>References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smtClean="0"/>
              <a:t>Sung, Flood </a:t>
            </a:r>
            <a:r>
              <a:rPr lang="en-US" sz="1200" i="1" smtClean="0"/>
              <a:t>&amp; Yang, Yongxin &amp; Zhang, Li &amp; Xiang, Tao &amp; H. S. Torr, Philip &amp; Hospedales, Timothy. Learning to Compare: Relation Network for Few-Shot Learning. CVPR 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1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8B46C-825E-4B5F-8741-74A2A92FB6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24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mtClean="0"/>
              <a:t>Wang, Y., Wu, X.M., Li, Q., Gu, J., Xiang, W., Zhang, L. and Li, V.O., Large Margin Meta-Learning for Few-Shot Classification’, metalearning.ml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8B46C-825E-4B5F-8741-74A2A92FB6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46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8B46C-825E-4B5F-8741-74A2A92FB6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75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mtClean="0"/>
              <a:t>Yu-Xiong Wang, Ross Girshick, Martial Hebert, Bharath Hariharan, </a:t>
            </a:r>
            <a:r>
              <a:rPr lang="en-US" sz="1200" i="1" smtClean="0">
                <a:hlinkClick r:id="rId3"/>
              </a:rPr>
              <a:t>Low-Shot Learning from Imaginary Data</a:t>
            </a:r>
            <a:r>
              <a:rPr lang="en-US" sz="1200" i="1" smtClean="0"/>
              <a:t>, Arxiv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8B46C-825E-4B5F-8741-74A2A92FB6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95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Eliyahu Schwartz, Leonid Karlinsky, Joseph Shtok, Sivan Harary, Mattias Marder, Rogerio Feris, Abhishek Kumar, Raja Giryes and Alex M. Bronstein, </a:t>
            </a:r>
            <a:r>
              <a:rPr lang="en-US" sz="12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'Delta-encoder: an effective sample synthesis method for few-shot object recognition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NeurIPS 2018.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Chen, Z., Fu, Y., Zhang, Y., Jiang, Y. G., Xue, X., &amp; Sigal, L. (2018</a:t>
            </a:r>
            <a:r>
              <a:rPr lang="en-US" sz="1200" b="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Semantic feature augmentation in few-shot learning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arXiv preprint arXiv:1804.05298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E8B46C-825E-4B5F-8741-74A2A92FB6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99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71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276B5-C0AE-4317-95B8-0E6B194D6E53}" type="datetimeFigureOut">
              <a:rPr lang="en-US" smtClean="0"/>
              <a:t>15/03/2019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75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C67C-6C60-4DEE-BE00-24CD0DC11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76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276B5-C0AE-4317-95B8-0E6B194D6E53}" type="datetimeFigureOut">
              <a:rPr lang="en-US" smtClean="0"/>
              <a:t>15/03/2019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75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C67C-6C60-4DEE-BE00-24CD0DC115D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 txBox="1">
            <a:spLocks/>
          </p:cNvSpPr>
          <p:nvPr userDrawn="1"/>
        </p:nvSpPr>
        <p:spPr>
          <a:xfrm>
            <a:off x="228600" y="6387792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IBM Research AI / Mar, 2019 / © 2019 IBM Corporation             </a:t>
            </a:r>
            <a:r>
              <a:rPr lang="en-US" smtClean="0">
                <a:solidFill>
                  <a:srgbClr val="0070C0"/>
                </a:solidFill>
              </a:rPr>
              <a:t>Tutorial “Few-shot learning – state of the art”</a:t>
            </a:r>
          </a:p>
        </p:txBody>
      </p:sp>
    </p:spTree>
    <p:extLst>
      <p:ext uri="{BB962C8B-B14F-4D97-AF65-F5344CB8AC3E}">
        <p14:creationId xmlns:p14="http://schemas.microsoft.com/office/powerpoint/2010/main" val="1396855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387792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IBM Research AI / Mar, 2019 / © 2019 IBM Corporation             </a:t>
            </a:r>
            <a:r>
              <a:rPr lang="en-US" smtClean="0">
                <a:solidFill>
                  <a:srgbClr val="0070C0"/>
                </a:solidFill>
              </a:rPr>
              <a:t>Tutorial “Few-shot learning – state of the art”</a:t>
            </a:r>
          </a:p>
        </p:txBody>
      </p:sp>
    </p:spTree>
    <p:extLst>
      <p:ext uri="{BB962C8B-B14F-4D97-AF65-F5344CB8AC3E}">
        <p14:creationId xmlns:p14="http://schemas.microsoft.com/office/powerpoint/2010/main" val="2330540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276B5-C0AE-4317-95B8-0E6B194D6E53}" type="datetimeFigureOut">
              <a:rPr lang="en-US" smtClean="0"/>
              <a:t>15/03/2019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75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C67C-6C60-4DEE-BE00-24CD0DC115D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 txBox="1">
            <a:spLocks/>
          </p:cNvSpPr>
          <p:nvPr userDrawn="1"/>
        </p:nvSpPr>
        <p:spPr>
          <a:xfrm>
            <a:off x="228600" y="6387792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IBM Research AI / Mar, 2019 / © 2019 IBM Corporation             </a:t>
            </a:r>
            <a:r>
              <a:rPr lang="en-US" smtClean="0">
                <a:solidFill>
                  <a:srgbClr val="0070C0"/>
                </a:solidFill>
              </a:rPr>
              <a:t>Tutorial “Few-shot learning – state of the art”</a:t>
            </a:r>
          </a:p>
        </p:txBody>
      </p:sp>
    </p:spTree>
    <p:extLst>
      <p:ext uri="{BB962C8B-B14F-4D97-AF65-F5344CB8AC3E}">
        <p14:creationId xmlns:p14="http://schemas.microsoft.com/office/powerpoint/2010/main" val="429489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276B5-C0AE-4317-95B8-0E6B194D6E53}" type="datetimeFigureOut">
              <a:rPr lang="en-US" smtClean="0"/>
              <a:t>15/03/2019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75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C67C-6C60-4DEE-BE00-24CD0DC115D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 txBox="1">
            <a:spLocks/>
          </p:cNvSpPr>
          <p:nvPr userDrawn="1"/>
        </p:nvSpPr>
        <p:spPr>
          <a:xfrm>
            <a:off x="228600" y="6387792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IBM Research AI / Mar, 2019 / © 2019 IBM Corporation             </a:t>
            </a:r>
            <a:r>
              <a:rPr lang="en-US" smtClean="0">
                <a:solidFill>
                  <a:srgbClr val="0070C0"/>
                </a:solidFill>
              </a:rPr>
              <a:t>Tutorial “Few-shot learning – state of the art”</a:t>
            </a:r>
          </a:p>
        </p:txBody>
      </p:sp>
    </p:spTree>
    <p:extLst>
      <p:ext uri="{BB962C8B-B14F-4D97-AF65-F5344CB8AC3E}">
        <p14:creationId xmlns:p14="http://schemas.microsoft.com/office/powerpoint/2010/main" val="2535596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276B5-C0AE-4317-95B8-0E6B194D6E53}" type="datetimeFigureOut">
              <a:rPr lang="en-US" smtClean="0"/>
              <a:t>15/03/2019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75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C67C-6C60-4DEE-BE00-24CD0DC115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6"/>
          <p:cNvSpPr txBox="1">
            <a:spLocks/>
          </p:cNvSpPr>
          <p:nvPr userDrawn="1"/>
        </p:nvSpPr>
        <p:spPr>
          <a:xfrm>
            <a:off x="228600" y="6387792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IBM Research AI / Mar, 2019 / © 2019 IBM Corporation             </a:t>
            </a:r>
            <a:r>
              <a:rPr lang="en-US" smtClean="0">
                <a:solidFill>
                  <a:srgbClr val="0070C0"/>
                </a:solidFill>
              </a:rPr>
              <a:t>Tutorial “Few-shot learning – state of the art”</a:t>
            </a:r>
          </a:p>
        </p:txBody>
      </p:sp>
    </p:spTree>
    <p:extLst>
      <p:ext uri="{BB962C8B-B14F-4D97-AF65-F5344CB8AC3E}">
        <p14:creationId xmlns:p14="http://schemas.microsoft.com/office/powerpoint/2010/main" val="2144578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276B5-C0AE-4317-95B8-0E6B194D6E53}" type="datetimeFigureOut">
              <a:rPr lang="en-US" smtClean="0"/>
              <a:t>15/03/2019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75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C67C-6C60-4DEE-BE00-24CD0DC115D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6"/>
          <p:cNvSpPr txBox="1">
            <a:spLocks/>
          </p:cNvSpPr>
          <p:nvPr userDrawn="1"/>
        </p:nvSpPr>
        <p:spPr>
          <a:xfrm>
            <a:off x="228600" y="6387792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IBM Research AI / Mar, 2019 / © 2019 IBM Corporation             </a:t>
            </a:r>
            <a:r>
              <a:rPr lang="en-US" smtClean="0">
                <a:solidFill>
                  <a:srgbClr val="0070C0"/>
                </a:solidFill>
              </a:rPr>
              <a:t>Tutorial “Few-shot learning – state of the art”</a:t>
            </a:r>
          </a:p>
        </p:txBody>
      </p:sp>
    </p:spTree>
    <p:extLst>
      <p:ext uri="{BB962C8B-B14F-4D97-AF65-F5344CB8AC3E}">
        <p14:creationId xmlns:p14="http://schemas.microsoft.com/office/powerpoint/2010/main" val="1637881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49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276B5-C0AE-4317-95B8-0E6B194D6E53}" type="datetimeFigureOut">
              <a:rPr lang="en-US" smtClean="0"/>
              <a:t>15/03/2019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5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C67C-6C60-4DEE-BE00-24CD0DC115D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6"/>
          <p:cNvSpPr txBox="1">
            <a:spLocks/>
          </p:cNvSpPr>
          <p:nvPr userDrawn="1"/>
        </p:nvSpPr>
        <p:spPr>
          <a:xfrm>
            <a:off x="228600" y="6387792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IBM Research AI / Mar, 2019 / © 2019 IBM Corporation             </a:t>
            </a:r>
            <a:r>
              <a:rPr lang="en-US" smtClean="0">
                <a:solidFill>
                  <a:srgbClr val="0070C0"/>
                </a:solidFill>
              </a:rPr>
              <a:t>Tutorial “Few-shot learning – state of the art”</a:t>
            </a:r>
          </a:p>
        </p:txBody>
      </p:sp>
    </p:spTree>
    <p:extLst>
      <p:ext uri="{BB962C8B-B14F-4D97-AF65-F5344CB8AC3E}">
        <p14:creationId xmlns:p14="http://schemas.microsoft.com/office/powerpoint/2010/main" val="2763977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276B5-C0AE-4317-95B8-0E6B194D6E53}" type="datetimeFigureOut">
              <a:rPr lang="en-US" smtClean="0"/>
              <a:t>15/03/2019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5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C67C-6C60-4DEE-BE00-24CD0DC115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6"/>
          <p:cNvSpPr txBox="1">
            <a:spLocks/>
          </p:cNvSpPr>
          <p:nvPr userDrawn="1"/>
        </p:nvSpPr>
        <p:spPr>
          <a:xfrm>
            <a:off x="228600" y="6387792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IBM Research AI / Mar, 2019 / © 2019 IBM Corporation             </a:t>
            </a:r>
            <a:r>
              <a:rPr lang="en-US" smtClean="0">
                <a:solidFill>
                  <a:srgbClr val="0070C0"/>
                </a:solidFill>
              </a:rPr>
              <a:t>Tutorial “Few-shot learning – state of the art”</a:t>
            </a:r>
          </a:p>
        </p:txBody>
      </p:sp>
    </p:spTree>
    <p:extLst>
      <p:ext uri="{BB962C8B-B14F-4D97-AF65-F5344CB8AC3E}">
        <p14:creationId xmlns:p14="http://schemas.microsoft.com/office/powerpoint/2010/main" val="2233873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276B5-C0AE-4317-95B8-0E6B194D6E53}" type="datetimeFigureOut">
              <a:rPr lang="en-US" smtClean="0"/>
              <a:t>15/03/2019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75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C67C-6C60-4DEE-BE00-24CD0DC115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6"/>
          <p:cNvSpPr txBox="1">
            <a:spLocks/>
          </p:cNvSpPr>
          <p:nvPr userDrawn="1"/>
        </p:nvSpPr>
        <p:spPr>
          <a:xfrm>
            <a:off x="228600" y="6387792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IBM Research AI / Mar, 2019 / © 2019 IBM Corporation             </a:t>
            </a:r>
            <a:r>
              <a:rPr lang="en-US" smtClean="0">
                <a:solidFill>
                  <a:srgbClr val="0070C0"/>
                </a:solidFill>
              </a:rPr>
              <a:t>Tutorial “Few-shot learning – state of the art”</a:t>
            </a:r>
          </a:p>
        </p:txBody>
      </p:sp>
    </p:spTree>
    <p:extLst>
      <p:ext uri="{BB962C8B-B14F-4D97-AF65-F5344CB8AC3E}">
        <p14:creationId xmlns:p14="http://schemas.microsoft.com/office/powerpoint/2010/main" val="372590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C67C-6C60-4DEE-BE00-24CD0DC11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27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276B5-C0AE-4317-95B8-0E6B194D6E53}" type="datetimeFigureOut">
              <a:rPr lang="en-US" smtClean="0"/>
              <a:t>15/03/2019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75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C67C-6C60-4DEE-BE00-24CD0DC115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6"/>
          <p:cNvSpPr txBox="1">
            <a:spLocks/>
          </p:cNvSpPr>
          <p:nvPr userDrawn="1"/>
        </p:nvSpPr>
        <p:spPr>
          <a:xfrm>
            <a:off x="228600" y="6387792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IBM Research AI / Mar, 2019 / © 2019 IBM Corporation             </a:t>
            </a:r>
            <a:r>
              <a:rPr lang="en-US" smtClean="0">
                <a:solidFill>
                  <a:srgbClr val="0070C0"/>
                </a:solidFill>
              </a:rPr>
              <a:t>Tutorial “Few-shot learning – state of the art”</a:t>
            </a:r>
          </a:p>
        </p:txBody>
      </p:sp>
    </p:spTree>
    <p:extLst>
      <p:ext uri="{BB962C8B-B14F-4D97-AF65-F5344CB8AC3E}">
        <p14:creationId xmlns:p14="http://schemas.microsoft.com/office/powerpoint/2010/main" val="4084312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276B5-C0AE-4317-95B8-0E6B194D6E53}" type="datetimeFigureOut">
              <a:rPr lang="en-US" smtClean="0"/>
              <a:t>15/03/2019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75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C67C-6C60-4DEE-BE00-24CD0DC115D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 txBox="1">
            <a:spLocks/>
          </p:cNvSpPr>
          <p:nvPr userDrawn="1"/>
        </p:nvSpPr>
        <p:spPr>
          <a:xfrm>
            <a:off x="228600" y="6387792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IBM Research AI / Mar, 2019 / © 2019 IBM Corporation             </a:t>
            </a:r>
            <a:r>
              <a:rPr lang="en-US" smtClean="0">
                <a:solidFill>
                  <a:srgbClr val="0070C0"/>
                </a:solidFill>
              </a:rPr>
              <a:t>Tutorial “Few-shot learning – state of the art”</a:t>
            </a:r>
          </a:p>
        </p:txBody>
      </p:sp>
    </p:spTree>
    <p:extLst>
      <p:ext uri="{BB962C8B-B14F-4D97-AF65-F5344CB8AC3E}">
        <p14:creationId xmlns:p14="http://schemas.microsoft.com/office/powerpoint/2010/main" val="2849002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276B5-C0AE-4317-95B8-0E6B194D6E53}" type="datetimeFigureOut">
              <a:rPr lang="en-US" smtClean="0"/>
              <a:t>15/03/2019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75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C67C-6C60-4DEE-BE00-24CD0DC115D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 txBox="1">
            <a:spLocks/>
          </p:cNvSpPr>
          <p:nvPr userDrawn="1"/>
        </p:nvSpPr>
        <p:spPr>
          <a:xfrm>
            <a:off x="228600" y="6387792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IBM Research AI / Mar, 2019 / © 2019 IBM Corporation             </a:t>
            </a:r>
            <a:r>
              <a:rPr lang="en-US" smtClean="0">
                <a:solidFill>
                  <a:srgbClr val="0070C0"/>
                </a:solidFill>
              </a:rPr>
              <a:t>Tutorial “Few-shot learning – state of the art”</a:t>
            </a:r>
          </a:p>
        </p:txBody>
      </p:sp>
    </p:spTree>
    <p:extLst>
      <p:ext uri="{BB962C8B-B14F-4D97-AF65-F5344CB8AC3E}">
        <p14:creationId xmlns:p14="http://schemas.microsoft.com/office/powerpoint/2010/main" val="127177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276B5-C0AE-4317-95B8-0E6B194D6E53}" type="datetimeFigureOut">
              <a:rPr lang="en-US" smtClean="0"/>
              <a:t>15/03/2019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75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C67C-6C60-4DEE-BE00-24CD0DC11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5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276B5-C0AE-4317-95B8-0E6B194D6E53}" type="datetimeFigureOut">
              <a:rPr lang="en-US" smtClean="0"/>
              <a:t>15/03/2019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75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C67C-6C60-4DEE-BE00-24CD0DC11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64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276B5-C0AE-4317-95B8-0E6B194D6E53}" type="datetimeFigureOut">
              <a:rPr lang="en-US" smtClean="0"/>
              <a:t>15/03/2019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75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C67C-6C60-4DEE-BE00-24CD0DC11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75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0049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276B5-C0AE-4317-95B8-0E6B194D6E53}" type="datetimeFigureOut">
              <a:rPr lang="en-US" smtClean="0"/>
              <a:t>15/03/2019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5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C67C-6C60-4DEE-BE00-24CD0DC11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49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C67C-6C60-4DEE-BE00-24CD0DC11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6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276B5-C0AE-4317-95B8-0E6B194D6E53}" type="datetimeFigureOut">
              <a:rPr lang="en-US" smtClean="0"/>
              <a:t>15/03/2019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75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C67C-6C60-4DEE-BE00-24CD0DC11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16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A276B5-C0AE-4317-95B8-0E6B194D6E53}" type="datetimeFigureOut">
              <a:rPr lang="en-US" smtClean="0"/>
              <a:t>15/03/2019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75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7C67C-6C60-4DEE-BE00-24CD0DC11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10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38125"/>
            <a:ext cx="103759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01225" y="6356350"/>
            <a:ext cx="90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7C67C-6C60-4DEE-BE00-24CD0DC115D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תמונה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771" y="398855"/>
            <a:ext cx="887030" cy="354813"/>
          </a:xfrm>
          <a:prstGeom prst="rect">
            <a:avLst/>
          </a:prstGeom>
        </p:spPr>
      </p:pic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387792"/>
            <a:ext cx="9271000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z="1600" smtClean="0"/>
              <a:t>IBM Research AI / Mar, 2019 / © 2019 IBM Corporation             </a:t>
            </a:r>
            <a:r>
              <a:rPr lang="en-US" sz="1600" smtClean="0">
                <a:solidFill>
                  <a:srgbClr val="0070C0"/>
                </a:solidFill>
              </a:rPr>
              <a:t>Tutorial “Few-shot learning – state of the art”</a:t>
            </a:r>
          </a:p>
        </p:txBody>
      </p:sp>
    </p:spTree>
    <p:extLst>
      <p:ext uri="{BB962C8B-B14F-4D97-AF65-F5344CB8AC3E}">
        <p14:creationId xmlns:p14="http://schemas.microsoft.com/office/powerpoint/2010/main" val="3924202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86000">
              <a:schemeClr val="bg1">
                <a:tint val="98000"/>
                <a:satMod val="130000"/>
                <a:shade val="90000"/>
                <a:lumMod val="45000"/>
                <a:lumOff val="55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38125"/>
            <a:ext cx="10375900" cy="676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02800" y="6287474"/>
            <a:ext cx="90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7C67C-6C60-4DEE-BE00-24CD0DC115D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3386" y="6239849"/>
            <a:ext cx="399539" cy="448713"/>
          </a:xfrm>
          <a:prstGeom prst="rect">
            <a:avLst/>
          </a:prstGeom>
        </p:spPr>
      </p:pic>
      <p:pic>
        <p:nvPicPr>
          <p:cNvPr id="9" name="תמונה 1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230" y="6287474"/>
            <a:ext cx="1085000" cy="434001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542926" y="6144719"/>
            <a:ext cx="1744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smtClean="0">
                <a:solidFill>
                  <a:srgbClr val="00B0F0"/>
                </a:solidFill>
              </a:rPr>
              <a:t>CVAR group</a:t>
            </a:r>
            <a:br>
              <a:rPr lang="en-US" sz="1800" b="1" smtClean="0">
                <a:solidFill>
                  <a:srgbClr val="00B0F0"/>
                </a:solidFill>
              </a:rPr>
            </a:br>
            <a:r>
              <a:rPr lang="en-US" sz="1800" b="1" smtClean="0">
                <a:solidFill>
                  <a:srgbClr val="00B0F0"/>
                </a:solidFill>
              </a:rPr>
              <a:t>IBM Research AI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387792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IBM Research AI / Mar, 2019 / © 2019 IBM Corporation             </a:t>
            </a:r>
            <a:r>
              <a:rPr lang="en-US" smtClean="0">
                <a:solidFill>
                  <a:srgbClr val="0070C0"/>
                </a:solidFill>
              </a:rPr>
              <a:t>Tutorial “Few-shot learning – state of the art”</a:t>
            </a:r>
          </a:p>
        </p:txBody>
      </p:sp>
    </p:spTree>
    <p:extLst>
      <p:ext uri="{BB962C8B-B14F-4D97-AF65-F5344CB8AC3E}">
        <p14:creationId xmlns:p14="http://schemas.microsoft.com/office/powerpoint/2010/main" val="186896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search.ibm.com/haifa/dept/imt/ist_dm.s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notesSlide" Target="../notesSlides/notesSlide3.xml"/><Relationship Id="rId7" Type="http://schemas.openxmlformats.org/officeDocument/2006/relationships/hyperlink" Target="https://arxiv.org/pdf/1707.09835.pdf" TargetMode="Externa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5.png"/><Relationship Id="rId5" Type="http://schemas.openxmlformats.org/officeDocument/2006/relationships/hyperlink" Target="https://arxiv.org/pdf/1703.03400.pdf" TargetMode="Externa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26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27.png"/><Relationship Id="rId9" Type="http://schemas.openxmlformats.org/officeDocument/2006/relationships/image" Target="../media/image49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4.jp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10" Type="http://schemas.openxmlformats.org/officeDocument/2006/relationships/image" Target="../media/image40.jpeg"/><Relationship Id="rId4" Type="http://schemas.openxmlformats.org/officeDocument/2006/relationships/image" Target="../media/image35.jpeg"/><Relationship Id="rId9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18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650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0.png"/><Relationship Id="rId15" Type="http://schemas.openxmlformats.org/officeDocument/2006/relationships/image" Target="../media/image44.png"/><Relationship Id="rId1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2.jpeg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51.jpeg"/><Relationship Id="rId11" Type="http://schemas.openxmlformats.org/officeDocument/2006/relationships/image" Target="../media/image491.png"/><Relationship Id="rId5" Type="http://schemas.openxmlformats.org/officeDocument/2006/relationships/image" Target="../media/image34.jpg"/><Relationship Id="rId10" Type="http://schemas.openxmlformats.org/officeDocument/2006/relationships/image" Target="../media/image38.jpeg"/><Relationship Id="rId4" Type="http://schemas.openxmlformats.org/officeDocument/2006/relationships/image" Target="../media/image440.png"/><Relationship Id="rId9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18" Type="http://schemas.openxmlformats.org/officeDocument/2006/relationships/image" Target="../media/image1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" Type="http://schemas.openxmlformats.org/officeDocument/2006/relationships/image" Target="../media/image3.jpe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19" Type="http://schemas.openxmlformats.org/officeDocument/2006/relationships/image" Target="../media/image20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search.ibm.com/haifa/dept/imt/ist_dm.shtml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eg"/><Relationship Id="rId18" Type="http://schemas.openxmlformats.org/officeDocument/2006/relationships/image" Target="../media/image16.jpeg"/><Relationship Id="rId3" Type="http://schemas.openxmlformats.org/officeDocument/2006/relationships/image" Target="../media/image20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" Type="http://schemas.openxmlformats.org/officeDocument/2006/relationships/image" Target="../media/image18.jpeg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5" Type="http://schemas.openxmlformats.org/officeDocument/2006/relationships/image" Target="../media/image13.jpeg"/><Relationship Id="rId10" Type="http://schemas.openxmlformats.org/officeDocument/2006/relationships/image" Target="../media/image8.jpeg"/><Relationship Id="rId19" Type="http://schemas.openxmlformats.org/officeDocument/2006/relationships/image" Target="../media/image17.jpeg"/><Relationship Id="rId4" Type="http://schemas.openxmlformats.org/officeDocument/2006/relationships/image" Target="../media/image19.jpe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eg"/><Relationship Id="rId18" Type="http://schemas.openxmlformats.org/officeDocument/2006/relationships/image" Target="../media/image16.jpeg"/><Relationship Id="rId3" Type="http://schemas.openxmlformats.org/officeDocument/2006/relationships/image" Target="../media/image20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" Type="http://schemas.openxmlformats.org/officeDocument/2006/relationships/image" Target="../media/image18.jpeg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5" Type="http://schemas.openxmlformats.org/officeDocument/2006/relationships/image" Target="../media/image13.jpeg"/><Relationship Id="rId10" Type="http://schemas.openxmlformats.org/officeDocument/2006/relationships/image" Target="../media/image8.jpeg"/><Relationship Id="rId19" Type="http://schemas.openxmlformats.org/officeDocument/2006/relationships/image" Target="../media/image17.jpeg"/><Relationship Id="rId4" Type="http://schemas.openxmlformats.org/officeDocument/2006/relationships/image" Target="../media/image19.jpe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eg"/><Relationship Id="rId18" Type="http://schemas.openxmlformats.org/officeDocument/2006/relationships/image" Target="../media/image16.jpeg"/><Relationship Id="rId3" Type="http://schemas.openxmlformats.org/officeDocument/2006/relationships/image" Target="../media/image20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" Type="http://schemas.openxmlformats.org/officeDocument/2006/relationships/image" Target="../media/image18.jpeg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5" Type="http://schemas.openxmlformats.org/officeDocument/2006/relationships/image" Target="../media/image13.jpeg"/><Relationship Id="rId10" Type="http://schemas.openxmlformats.org/officeDocument/2006/relationships/image" Target="../media/image8.jpeg"/><Relationship Id="rId19" Type="http://schemas.openxmlformats.org/officeDocument/2006/relationships/image" Target="../media/image17.jpeg"/><Relationship Id="rId4" Type="http://schemas.openxmlformats.org/officeDocument/2006/relationships/image" Target="../media/image19.jpe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4937" y="252631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b="1" smtClean="0"/>
              <a:t>Few-shot learning</a:t>
            </a:r>
            <a:endParaRPr lang="en-US" sz="6600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9225" y="2735263"/>
            <a:ext cx="9144000" cy="1655762"/>
          </a:xfrm>
        </p:spPr>
        <p:txBody>
          <a:bodyPr/>
          <a:lstStyle/>
          <a:p>
            <a:r>
              <a:rPr lang="en-US" sz="3600" i="1" smtClean="0"/>
              <a:t>State of the </a:t>
            </a:r>
            <a:r>
              <a:rPr lang="en-US" sz="3600" i="1"/>
              <a:t>A</a:t>
            </a:r>
            <a:r>
              <a:rPr lang="en-US" sz="3600" i="1" smtClean="0"/>
              <a:t>rt</a:t>
            </a:r>
          </a:p>
          <a:p>
            <a:endParaRPr lang="en-US" sz="3200"/>
          </a:p>
          <a:p>
            <a:r>
              <a:rPr lang="en-US" sz="2800" smtClean="0"/>
              <a:t>Joseph Shtok</a:t>
            </a:r>
          </a:p>
          <a:p>
            <a:r>
              <a:rPr lang="en-US" sz="2800" smtClean="0"/>
              <a:t>IBM Research AI</a:t>
            </a:r>
            <a:endParaRPr lang="en-US" sz="2800"/>
          </a:p>
        </p:txBody>
      </p:sp>
      <p:sp>
        <p:nvSpPr>
          <p:cNvPr id="4" name="TextBox 3"/>
          <p:cNvSpPr txBox="1"/>
          <p:nvPr/>
        </p:nvSpPr>
        <p:spPr>
          <a:xfrm>
            <a:off x="1113639" y="6252210"/>
            <a:ext cx="9755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 presentation is available at </a:t>
            </a:r>
            <a:r>
              <a:rPr lang="en-US" sz="2000">
                <a:hlinkClick r:id="rId2"/>
              </a:rPr>
              <a:t>http://</a:t>
            </a:r>
            <a:r>
              <a:rPr lang="en-US" sz="2000" smtClean="0">
                <a:hlinkClick r:id="rId2"/>
              </a:rPr>
              <a:t>www.research.ibm.com/haifa/dept/imt/ist_dm.shtml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992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441" y="735284"/>
            <a:ext cx="3639196" cy="3755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solidFill>
                  <a:srgbClr val="002060"/>
                </a:solidFill>
              </a:rPr>
              <a:t>Optimizers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4883" y="914400"/>
                <a:ext cx="8455550" cy="4379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i="1"/>
                  <a:t>Optimize the learner </a:t>
                </a:r>
                <a:r>
                  <a:rPr lang="en-US" sz="2000" i="1" smtClean="0"/>
                  <a:t>to perform well </a:t>
                </a:r>
                <a:r>
                  <a:rPr lang="en-US" sz="2000" b="1" i="1" smtClean="0"/>
                  <a:t>after fine-tuning </a:t>
                </a:r>
                <a:r>
                  <a:rPr lang="en-US" sz="2000" i="1"/>
                  <a:t>on the task </a:t>
                </a:r>
                <a:r>
                  <a:rPr lang="en-US" sz="2000" i="1" smtClean="0"/>
                  <a:t>data done by </a:t>
                </a:r>
                <a:r>
                  <a:rPr lang="en-US" sz="2000" i="1"/>
                  <a:t>a </a:t>
                </a:r>
                <a:r>
                  <a:rPr lang="en-US" sz="2000" i="1" smtClean="0"/>
                  <a:t>single </a:t>
                </a:r>
                <a:r>
                  <a:rPr lang="en-US" sz="2000" i="1"/>
                  <a:t>(or few) </a:t>
                </a:r>
                <a:r>
                  <a:rPr lang="en-US" sz="2000" i="1" smtClean="0"/>
                  <a:t>step(s) </a:t>
                </a:r>
                <a:r>
                  <a:rPr lang="en-US" sz="2000" i="1"/>
                  <a:t>of Gradient Descent.</a:t>
                </a:r>
                <a:br>
                  <a:rPr lang="en-US" sz="2000" i="1"/>
                </a:br>
                <a:endParaRPr lang="en-US" sz="2000" i="1"/>
              </a:p>
              <a:p>
                <a:r>
                  <a:rPr lang="en-US" sz="2000" b="1">
                    <a:solidFill>
                      <a:srgbClr val="0070C0"/>
                    </a:solidFill>
                    <a:latin typeface="NimbusRomNo9L-Regu"/>
                  </a:rPr>
                  <a:t>MAML</a:t>
                </a:r>
                <a:r>
                  <a:rPr lang="en-US" sz="2000" i="1"/>
                  <a:t> </a:t>
                </a:r>
                <a:r>
                  <a:rPr lang="en-US" sz="2000"/>
                  <a:t>(Model-Agnostic Meta-Learning</a:t>
                </a:r>
                <a:r>
                  <a:rPr lang="en-US" sz="2000" smtClean="0"/>
                  <a:t>)  </a:t>
                </a:r>
                <a:r>
                  <a:rPr lang="en-US" sz="2000" i="1" smtClean="0">
                    <a:hlinkClick r:id="rId5"/>
                  </a:rPr>
                  <a:t>Finn </a:t>
                </a:r>
                <a:r>
                  <a:rPr lang="en-US" sz="2000" i="1">
                    <a:hlinkClick r:id="rId5"/>
                  </a:rPr>
                  <a:t>et.al., </a:t>
                </a:r>
                <a:r>
                  <a:rPr lang="en-US" sz="2000" i="1" smtClean="0">
                    <a:hlinkClick r:id="rId5"/>
                  </a:rPr>
                  <a:t>ICML 2017</a:t>
                </a:r>
                <a:r>
                  <a:rPr lang="en-US" sz="2000" i="1" smtClean="0"/>
                  <a:t/>
                </a:r>
                <a:br>
                  <a:rPr lang="en-US" sz="2000" i="1" smtClean="0"/>
                </a:br>
                <a:endParaRPr lang="en-US" sz="1100" i="1"/>
              </a:p>
              <a:p>
                <a:r>
                  <a:rPr lang="en-US" sz="2000" b="1"/>
                  <a:t>Standard objective</a:t>
                </a:r>
                <a:r>
                  <a:rPr lang="en-US" sz="2000"/>
                  <a:t> (task-specific, for task T):  </a:t>
                </a:r>
              </a:p>
              <a:p>
                <a:endParaRPr lang="en-US" sz="1050" smtClean="0"/>
              </a:p>
              <a:p>
                <a:r>
                  <a:rPr lang="en-US" sz="2000" smtClean="0"/>
                  <a:t>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/>
                  <a:t>,  learned via update </a:t>
                </a:r>
                <a14:m>
                  <m:oMath xmlns:m="http://schemas.openxmlformats.org/officeDocument/2006/math">
                    <m:r>
                      <a:rPr lang="en-US" sz="2000" i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2000" i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/>
              </a:p>
              <a:p>
                <a:endParaRPr lang="en-US" sz="2000" dirty="0"/>
              </a:p>
              <a:p>
                <a:r>
                  <a:rPr lang="en-US" sz="2000" b="1"/>
                  <a:t>Meta-objective</a:t>
                </a:r>
                <a:r>
                  <a:rPr lang="en-US" sz="2000"/>
                  <a:t> (across tasks):</a:t>
                </a:r>
              </a:p>
              <a:p>
                <a:endParaRPr lang="en-US" sz="1050"/>
              </a:p>
              <a:p>
                <a:r>
                  <a:rPr lang="en-US" sz="2000"/>
                  <a:t>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7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l-GR" sz="2000" i="0">
                                <a:latin typeface="Cambria Math" panose="02040503050406030204" pitchFamily="18" charset="0"/>
                              </a:rPr>
                              <m:t>ℑ</m:t>
                            </m:r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</m:e>
                        </m:nary>
                      </m:e>
                    </m:func>
                  </m:oMath>
                </a14:m>
                <a:r>
                  <a:rPr lang="en-US" sz="2000"/>
                  <a:t>, learned via an update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β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7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l-GR" sz="2000" i="0">
                                <a:latin typeface="Cambria Math" panose="02040503050406030204" pitchFamily="18" charset="0"/>
                              </a:rPr>
                              <m:t>ℑ</m:t>
                            </m:r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sz="2000"/>
              </a:p>
              <a:p>
                <a:endParaRPr lang="en-US" sz="2000" i="1"/>
              </a:p>
              <a:p>
                <a:endParaRPr lang="en-US" sz="1050"/>
              </a:p>
              <a:p>
                <a:endParaRPr lang="en-US" sz="2400" b="1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83" y="914400"/>
                <a:ext cx="8455550" cy="4379019"/>
              </a:xfrm>
              <a:prstGeom prst="rect">
                <a:avLst/>
              </a:prstGeom>
              <a:blipFill rotWithShape="0">
                <a:blip r:embed="rId6"/>
                <a:stretch>
                  <a:fillRect l="-793" t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0524857" y="4461539"/>
            <a:ext cx="13755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smtClean="0"/>
              <a:t>reprinted </a:t>
            </a:r>
            <a:r>
              <a:rPr lang="en-US" sz="1400" i="1"/>
              <a:t>from </a:t>
            </a:r>
            <a:br>
              <a:rPr lang="en-US" sz="1400" i="1"/>
            </a:br>
            <a:r>
              <a:rPr lang="en-US" sz="1400" i="1"/>
              <a:t>Li et.al., 2017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4882" y="4828933"/>
            <a:ext cx="101891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latin typeface="NimbusRomNo9L-Regu"/>
              </a:rPr>
              <a:t>Meta-SGD </a:t>
            </a:r>
            <a:r>
              <a:rPr lang="en-US" sz="2000"/>
              <a:t>  </a:t>
            </a:r>
            <a:r>
              <a:rPr lang="en-US" sz="2000" i="1">
                <a:hlinkClick r:id="rId7"/>
              </a:rPr>
              <a:t>Li et.al., </a:t>
            </a:r>
            <a:r>
              <a:rPr lang="en-US" sz="2000" i="1" smtClean="0">
                <a:hlinkClick r:id="rId7"/>
              </a:rPr>
              <a:t>2017</a:t>
            </a:r>
            <a:endParaRPr lang="en-US" sz="2000" i="1" smtClean="0"/>
          </a:p>
          <a:p>
            <a:endParaRPr lang="en-US" sz="1050" i="1"/>
          </a:p>
          <a:p>
            <a:r>
              <a:rPr lang="en-US" sz="2000" i="1" smtClean="0"/>
              <a:t>“</a:t>
            </a:r>
            <a:r>
              <a:rPr lang="en-US" sz="2000" i="1"/>
              <a:t>Interestingly, the learning process can continue forever, thus enabling life-long learning, and at any moment, the meta-learner can be applied to learn a learner for any new task.”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4882" y="4828933"/>
                <a:ext cx="10670353" cy="1538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>
                    <a:solidFill>
                      <a:srgbClr val="0070C0"/>
                    </a:solidFill>
                    <a:latin typeface="NimbusRomNo9L-Regu"/>
                  </a:rPr>
                  <a:t>Meta-SGD </a:t>
                </a:r>
                <a:r>
                  <a:rPr lang="en-US" sz="2000"/>
                  <a:t>  </a:t>
                </a:r>
                <a:r>
                  <a:rPr lang="en-US" sz="2000" i="1">
                    <a:hlinkClick r:id="rId7"/>
                  </a:rPr>
                  <a:t>Li et.al., </a:t>
                </a:r>
                <a:r>
                  <a:rPr lang="en-US" sz="2000" i="1" smtClean="0">
                    <a:hlinkClick r:id="rId7"/>
                  </a:rPr>
                  <a:t>2017</a:t>
                </a:r>
                <a:endParaRPr lang="en-US" sz="2000" i="1" smtClean="0"/>
              </a:p>
              <a:p>
                <a:endParaRPr lang="en-US" sz="1050" i="1"/>
              </a:p>
              <a:p>
                <a:r>
                  <a:rPr lang="en-US" sz="2000" smtClean="0"/>
                  <a:t>Render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2000"/>
                  <a:t> as a vector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/>
                  <a:t>. </a:t>
                </a:r>
                <a:br>
                  <a:rPr lang="en-US" sz="2000"/>
                </a:br>
                <a:r>
                  <a:rPr lang="en-US" sz="2000"/>
                  <a:t>Training objective: minimize the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p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/>
                  <a:t> with respect to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/>
                  <a:t>=weights initialization,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/>
                  <a:t>= update direction and scale, across the tasks.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82" y="4828933"/>
                <a:ext cx="10670353" cy="1538883"/>
              </a:xfrm>
              <a:prstGeom prst="rect">
                <a:avLst/>
              </a:prstGeom>
              <a:blipFill rotWithShape="0">
                <a:blip r:embed="rId8"/>
                <a:stretch>
                  <a:fillRect l="-629" t="-2372" b="-2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596121"/>
              </p:ext>
            </p:extLst>
          </p:nvPr>
        </p:nvGraphicFramePr>
        <p:xfrm>
          <a:off x="3558311" y="3090624"/>
          <a:ext cx="4433932" cy="21945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2280184"/>
                <a:gridCol w="2153748"/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Method</a:t>
                      </a:r>
                      <a:endParaRPr lang="en-US" sz="2000"/>
                    </a:p>
                  </a:txBody>
                  <a:tcPr anchor="ctr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miniImageNet classification accuracy 1/5 shot</a:t>
                      </a:r>
                      <a:endParaRPr lang="en-US" sz="2000"/>
                    </a:p>
                  </a:txBody>
                  <a:tcPr anchor="ctr"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Matching networks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43.56 / 55.31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</a:rPr>
                        <a:t>MAML</a:t>
                      </a:r>
                      <a:endParaRPr lang="en-US" sz="2000" b="1" i="0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</a:rPr>
                        <a:t>48.70 / 63.11</a:t>
                      </a:r>
                      <a:endParaRPr lang="en-US" sz="2000" b="1" i="0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</a:rPr>
                        <a:t>Meta-SGD</a:t>
                      </a:r>
                      <a:endParaRPr lang="en-US" sz="2000" b="1" i="0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</a:rPr>
                        <a:t>54.24 / 70.86</a:t>
                      </a:r>
                      <a:endParaRPr lang="en-US" sz="2000" b="1" i="0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3076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solidFill>
                  <a:srgbClr val="002060"/>
                </a:solidFill>
              </a:rPr>
              <a:t>Optimizers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8600" y="1047919"/>
                <a:ext cx="8426185" cy="2270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solidFill>
                      <a:srgbClr val="0070C0"/>
                    </a:solidFill>
                    <a:latin typeface="NimbusRomNo9L-Regu"/>
                  </a:rPr>
                  <a:t>LEO</a:t>
                </a:r>
                <a:r>
                  <a:rPr lang="en-US" sz="2800" b="1" smtClean="0"/>
                  <a:t> </a:t>
                </a:r>
                <a:r>
                  <a:rPr lang="en-US" sz="2000" smtClean="0"/>
                  <a:t>Rusu et.al</a:t>
                </a:r>
                <a:r>
                  <a:rPr lang="en-US" sz="2000"/>
                  <a:t>., NeurIPS 2018</a:t>
                </a:r>
              </a:p>
              <a:p>
                <a:r>
                  <a:rPr lang="en-US" sz="2000" b="1" smtClean="0"/>
                  <a:t>L</a:t>
                </a:r>
                <a:r>
                  <a:rPr lang="en-US" sz="2000" smtClean="0"/>
                  <a:t>atent </a:t>
                </a:r>
                <a:r>
                  <a:rPr lang="en-US" sz="2000" b="1" smtClean="0"/>
                  <a:t>E</a:t>
                </a:r>
                <a:r>
                  <a:rPr lang="en-US" sz="2000" smtClean="0"/>
                  <a:t>mbedding </a:t>
                </a:r>
                <a:r>
                  <a:rPr lang="en-US" sz="2000" b="1" smtClean="0"/>
                  <a:t>O</a:t>
                </a:r>
                <a:r>
                  <a:rPr lang="en-US" sz="2000" smtClean="0"/>
                  <a:t>ptimization: take the optimization problem from high-dim. space of weights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smtClean="0"/>
                  <a:t> to a low-dim. space, </a:t>
                </a:r>
                <a:r>
                  <a:rPr lang="en-US" sz="2000"/>
                  <a:t>for robust </a:t>
                </a:r>
                <a:r>
                  <a:rPr lang="en-US" sz="2000" smtClean="0"/>
                  <a:t>Meta-Learning.</a:t>
                </a:r>
              </a:p>
              <a:p>
                <a:endParaRPr lang="en-US" sz="2000" smtClean="0"/>
              </a:p>
              <a:p>
                <a:r>
                  <a:rPr lang="en-US" smtClean="0"/>
                  <a:t>Learn </a:t>
                </a:r>
                <a:r>
                  <a:rPr lang="en-US"/>
                  <a:t>a </a:t>
                </a:r>
                <a:r>
                  <a:rPr lang="en-US" b="1"/>
                  <a:t>generative distribution </a:t>
                </a:r>
                <a:r>
                  <a:rPr lang="en-US"/>
                  <a:t>of model </a:t>
                </a:r>
                <a:r>
                  <a:rPr lang="en-US" smtClean="0"/>
                  <a:t>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mtClean="0"/>
                  <a:t>, </a:t>
                </a:r>
                <a:br>
                  <a:rPr lang="en-US" smtClean="0"/>
                </a:br>
                <a:r>
                  <a:rPr lang="en-US" smtClean="0"/>
                  <a:t>by </a:t>
                </a:r>
                <a:r>
                  <a:rPr lang="en-US"/>
                  <a:t>learning a stochastic </a:t>
                </a:r>
                <a:r>
                  <a:rPr lang="en-US" b="1"/>
                  <a:t>latent space </a:t>
                </a:r>
                <a:r>
                  <a:rPr lang="en-US"/>
                  <a:t>with an information </a:t>
                </a:r>
                <a:r>
                  <a:rPr lang="en-US" smtClean="0"/>
                  <a:t>bottleneck.</a:t>
                </a:r>
              </a:p>
              <a:p>
                <a:endParaRPr lang="en-US" sz="160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47919"/>
                <a:ext cx="8426185" cy="2270430"/>
              </a:xfrm>
              <a:prstGeom prst="rect">
                <a:avLst/>
              </a:prstGeom>
              <a:blipFill rotWithShape="0">
                <a:blip r:embed="rId3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379" y="1076529"/>
            <a:ext cx="3100485" cy="245676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93274" y="5739353"/>
            <a:ext cx="23426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mtClean="0">
                <a:solidFill>
                  <a:srgbClr val="FF0000"/>
                </a:solidFill>
              </a:rPr>
              <a:t>Relation network </a:t>
            </a:r>
            <a:r>
              <a:rPr lang="en-US" sz="1600" smtClean="0"/>
              <a:t> encodes distances between elements of support set for a new task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47598" y="3096748"/>
                <a:ext cx="6918216" cy="1099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ℑ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b="0" i="1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98" y="3096748"/>
                <a:ext cx="6918216" cy="1099275"/>
              </a:xfrm>
              <a:prstGeom prst="rect">
                <a:avLst/>
              </a:prstGeom>
              <a:blipFill rotWithShape="0">
                <a:blip r:embed="rId5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/>
          <p:cNvGrpSpPr/>
          <p:nvPr/>
        </p:nvGrpSpPr>
        <p:grpSpPr>
          <a:xfrm>
            <a:off x="327914" y="4316139"/>
            <a:ext cx="7045066" cy="1892197"/>
            <a:chOff x="311730" y="4904885"/>
            <a:chExt cx="7045066" cy="1892197"/>
          </a:xfrm>
        </p:grpSpPr>
        <p:grpSp>
          <p:nvGrpSpPr>
            <p:cNvPr id="5" name="Group 4"/>
            <p:cNvGrpSpPr/>
            <p:nvPr/>
          </p:nvGrpSpPr>
          <p:grpSpPr>
            <a:xfrm>
              <a:off x="311730" y="5572642"/>
              <a:ext cx="1146018" cy="635694"/>
              <a:chOff x="3167062" y="1562100"/>
              <a:chExt cx="1019176" cy="56197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167062" y="1562100"/>
                <a:ext cx="952500" cy="4857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data</a:t>
                </a:r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200400" y="1600200"/>
                <a:ext cx="952500" cy="4857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data</a:t>
                </a:r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233738" y="1638300"/>
                <a:ext cx="952500" cy="4857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data instances </a:t>
                </a:r>
                <a:endParaRPr lang="en-US"/>
              </a:p>
            </p:txBody>
          </p:sp>
        </p:grpSp>
        <p:sp>
          <p:nvSpPr>
            <p:cNvPr id="10" name="Right Arrow 9"/>
            <p:cNvSpPr/>
            <p:nvPr/>
          </p:nvSpPr>
          <p:spPr>
            <a:xfrm>
              <a:off x="1637984" y="5750343"/>
              <a:ext cx="458436" cy="2802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8856" y="4904885"/>
              <a:ext cx="17309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stochastic encoder</a:t>
              </a:r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2976964" y="5750343"/>
              <a:ext cx="757865" cy="2802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449659" y="6150751"/>
                  <a:ext cx="180331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mtClean="0"/>
                    <a:t>latent representation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9659" y="6150751"/>
                  <a:ext cx="1803310" cy="64633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17"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rapezoid 14"/>
            <p:cNvSpPr/>
            <p:nvPr/>
          </p:nvSpPr>
          <p:spPr>
            <a:xfrm rot="5400000" flipV="1">
              <a:off x="3777460" y="5671891"/>
              <a:ext cx="951019" cy="458364"/>
            </a:xfrm>
            <a:prstGeom prst="trapezoi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74967" y="4953293"/>
              <a:ext cx="17309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parameter generator</a:t>
              </a:r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4668655" y="5802074"/>
              <a:ext cx="757865" cy="2802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/>
                <p:cNvSpPr/>
                <p:nvPr/>
              </p:nvSpPr>
              <p:spPr>
                <a:xfrm>
                  <a:off x="5583674" y="5467518"/>
                  <a:ext cx="1773122" cy="94940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mtClean="0"/>
                    <a:t>model parameters </a:t>
                  </a:r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a14:m>
                  <a:endParaRPr lang="en-US"/>
                </a:p>
              </p:txBody>
            </p:sp>
          </mc:Choice>
          <mc:Fallback xmlns="">
            <p:sp>
              <p:nvSpPr>
                <p:cNvPr id="19" name="Oval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674" y="5467518"/>
                  <a:ext cx="1773122" cy="949404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 t="-6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rapezoid 21"/>
            <p:cNvSpPr/>
            <p:nvPr/>
          </p:nvSpPr>
          <p:spPr>
            <a:xfrm rot="5400000">
              <a:off x="2028838" y="5676691"/>
              <a:ext cx="951684" cy="449429"/>
            </a:xfrm>
            <a:prstGeom prst="trapezoi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3994900" y="5624688"/>
                  <a:ext cx="5308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𝝋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</m:oMath>
                    </m:oMathPara>
                  </a14:m>
                  <a:endParaRPr lang="en-US" b="1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4900" y="5624688"/>
                  <a:ext cx="53085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2220115" y="5624688"/>
                  <a:ext cx="5308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𝝋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</m:oMath>
                    </m:oMathPara>
                  </a14:m>
                  <a:endParaRPr lang="en-US" b="1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0115" y="5624688"/>
                  <a:ext cx="53085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2" name="Straight Arrow Connector 31"/>
          <p:cNvCxnSpPr/>
          <p:nvPr/>
        </p:nvCxnSpPr>
        <p:spPr>
          <a:xfrm flipV="1">
            <a:off x="1654168" y="5662689"/>
            <a:ext cx="549129" cy="2570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70893"/>
              </p:ext>
            </p:extLst>
          </p:nvPr>
        </p:nvGraphicFramePr>
        <p:xfrm>
          <a:off x="3591586" y="3533294"/>
          <a:ext cx="4433932" cy="25908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2280184"/>
                <a:gridCol w="2153748"/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Method</a:t>
                      </a:r>
                      <a:endParaRPr lang="en-US" sz="2000"/>
                    </a:p>
                  </a:txBody>
                  <a:tcPr anchor="ctr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miniImageNet classification accuracy 1/5 shot</a:t>
                      </a:r>
                      <a:endParaRPr lang="en-US" sz="2000"/>
                    </a:p>
                  </a:txBody>
                  <a:tcPr anchor="ctr"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Matching networks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43.56 / 55.31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MAML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48.70 / 63.11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Meta-SGD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54.24 / 70.86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</a:rPr>
                        <a:t>LEO</a:t>
                      </a:r>
                      <a:endParaRPr lang="en-US" sz="2000" b="1" i="0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</a:rPr>
                        <a:t>61.76 / 77.59</a:t>
                      </a:r>
                      <a:endParaRPr lang="en-US" sz="2000" b="1" i="0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96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/>
          <p:cNvCxnSpPr>
            <a:stCxn id="9" idx="3"/>
          </p:cNvCxnSpPr>
          <p:nvPr/>
        </p:nvCxnSpPr>
        <p:spPr>
          <a:xfrm flipV="1">
            <a:off x="3907858" y="1759203"/>
            <a:ext cx="53004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6" idx="3"/>
            <a:endCxn id="9" idx="1"/>
          </p:cNvCxnSpPr>
          <p:nvPr/>
        </p:nvCxnSpPr>
        <p:spPr>
          <a:xfrm flipV="1">
            <a:off x="1970644" y="1759204"/>
            <a:ext cx="511373" cy="15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>
                <a:solidFill>
                  <a:srgbClr val="002060"/>
                </a:solidFill>
              </a:rPr>
              <a:t>Metric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0952" y="2926485"/>
            <a:ext cx="2440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/>
              <a:t>Offline training</a:t>
            </a:r>
            <a:endParaRPr lang="en-US" sz="2800" b="1"/>
          </a:p>
        </p:txBody>
      </p:sp>
      <p:grpSp>
        <p:nvGrpSpPr>
          <p:cNvPr id="4" name="Group 3"/>
          <p:cNvGrpSpPr/>
          <p:nvPr/>
        </p:nvGrpSpPr>
        <p:grpSpPr>
          <a:xfrm>
            <a:off x="862113" y="1442930"/>
            <a:ext cx="1146018" cy="635694"/>
            <a:chOff x="3167062" y="1562100"/>
            <a:chExt cx="1019176" cy="561975"/>
          </a:xfrm>
        </p:grpSpPr>
        <p:sp>
          <p:nvSpPr>
            <p:cNvPr id="5" name="Rectangle 4"/>
            <p:cNvSpPr/>
            <p:nvPr/>
          </p:nvSpPr>
          <p:spPr>
            <a:xfrm>
              <a:off x="3167062" y="1562100"/>
              <a:ext cx="952500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data</a:t>
              </a: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200400" y="1600200"/>
              <a:ext cx="952500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data</a:t>
              </a: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33738" y="1638300"/>
              <a:ext cx="952500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data instances</a:t>
              </a:r>
              <a:endParaRPr lang="en-US"/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2482017" y="1188903"/>
            <a:ext cx="1425841" cy="11406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deep embedding model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5620296"/>
            <a:ext cx="7295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Training:</a:t>
            </a:r>
            <a:r>
              <a:rPr lang="en-US" sz="2400" smtClean="0"/>
              <a:t> achieve good distributions for offline categories</a:t>
            </a:r>
          </a:p>
          <a:p>
            <a:r>
              <a:rPr lang="en-US" sz="2400" b="1" smtClean="0"/>
              <a:t>Inference:</a:t>
            </a:r>
            <a:r>
              <a:rPr lang="en-US" sz="2400" smtClean="0"/>
              <a:t> Nearest Neightbour in the embedding space</a:t>
            </a:r>
            <a:endParaRPr lang="en-US" sz="2400"/>
          </a:p>
        </p:txBody>
      </p:sp>
      <p:sp>
        <p:nvSpPr>
          <p:cNvPr id="20" name="Flowchart: Connector 19"/>
          <p:cNvSpPr/>
          <p:nvPr/>
        </p:nvSpPr>
        <p:spPr>
          <a:xfrm>
            <a:off x="7328678" y="3345612"/>
            <a:ext cx="213375" cy="207535"/>
          </a:xfrm>
          <a:prstGeom prst="flowChartConnector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046550" y="3493079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query</a:t>
            </a: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385495" y="1388847"/>
            <a:ext cx="19585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/>
              <a:t>semantic embedding </a:t>
            </a:r>
            <a:r>
              <a:rPr lang="en-US" smtClean="0"/>
              <a:t>space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8934">
            <a:off x="2977886" y="2701136"/>
            <a:ext cx="7278617" cy="2603471"/>
          </a:xfrm>
          <a:prstGeom prst="rect">
            <a:avLst/>
          </a:prstGeom>
        </p:spPr>
      </p:pic>
      <p:sp>
        <p:nvSpPr>
          <p:cNvPr id="26" name="Flowchart: Connector 25"/>
          <p:cNvSpPr/>
          <p:nvPr/>
        </p:nvSpPr>
        <p:spPr>
          <a:xfrm>
            <a:off x="7836308" y="3778970"/>
            <a:ext cx="164535" cy="151997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528958" y="388293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class 3</a:t>
            </a:r>
          </a:p>
        </p:txBody>
      </p:sp>
      <p:sp>
        <p:nvSpPr>
          <p:cNvPr id="28" name="Flowchart: Connector 27"/>
          <p:cNvSpPr/>
          <p:nvPr/>
        </p:nvSpPr>
        <p:spPr>
          <a:xfrm>
            <a:off x="4766134" y="3381478"/>
            <a:ext cx="164535" cy="151997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076358" y="300342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class 1</a:t>
            </a:r>
          </a:p>
        </p:txBody>
      </p:sp>
      <p:sp>
        <p:nvSpPr>
          <p:cNvPr id="30" name="Flowchart: Connector 29"/>
          <p:cNvSpPr/>
          <p:nvPr/>
        </p:nvSpPr>
        <p:spPr>
          <a:xfrm>
            <a:off x="4954175" y="3569461"/>
            <a:ext cx="164535" cy="151997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/>
          <p:cNvSpPr/>
          <p:nvPr/>
        </p:nvSpPr>
        <p:spPr>
          <a:xfrm>
            <a:off x="5190626" y="3182027"/>
            <a:ext cx="164535" cy="151997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/>
          <p:cNvSpPr/>
          <p:nvPr/>
        </p:nvSpPr>
        <p:spPr>
          <a:xfrm>
            <a:off x="4437063" y="3457477"/>
            <a:ext cx="164535" cy="151997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/>
          <p:cNvSpPr/>
          <p:nvPr/>
        </p:nvSpPr>
        <p:spPr>
          <a:xfrm>
            <a:off x="7535431" y="3379380"/>
            <a:ext cx="164535" cy="151997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/>
          <p:cNvSpPr/>
          <p:nvPr/>
        </p:nvSpPr>
        <p:spPr>
          <a:xfrm>
            <a:off x="7141317" y="3285372"/>
            <a:ext cx="164535" cy="151997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Connector 35"/>
          <p:cNvSpPr/>
          <p:nvPr/>
        </p:nvSpPr>
        <p:spPr>
          <a:xfrm>
            <a:off x="6843031" y="3161919"/>
            <a:ext cx="164535" cy="151997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Connector 36"/>
          <p:cNvSpPr/>
          <p:nvPr/>
        </p:nvSpPr>
        <p:spPr>
          <a:xfrm>
            <a:off x="6760763" y="3039242"/>
            <a:ext cx="164535" cy="151997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/>
          <p:cNvSpPr/>
          <p:nvPr/>
        </p:nvSpPr>
        <p:spPr>
          <a:xfrm>
            <a:off x="7106422" y="3513367"/>
            <a:ext cx="164535" cy="151997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/>
          <p:cNvSpPr/>
          <p:nvPr/>
        </p:nvSpPr>
        <p:spPr>
          <a:xfrm>
            <a:off x="6983919" y="2980121"/>
            <a:ext cx="164535" cy="151997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/>
          <p:cNvSpPr/>
          <p:nvPr/>
        </p:nvSpPr>
        <p:spPr>
          <a:xfrm>
            <a:off x="7246410" y="3121692"/>
            <a:ext cx="164535" cy="151997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/>
          <p:cNvSpPr/>
          <p:nvPr/>
        </p:nvSpPr>
        <p:spPr>
          <a:xfrm>
            <a:off x="7401464" y="3684765"/>
            <a:ext cx="164535" cy="151997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/>
          <p:cNvSpPr/>
          <p:nvPr/>
        </p:nvSpPr>
        <p:spPr>
          <a:xfrm>
            <a:off x="6028572" y="4250457"/>
            <a:ext cx="164535" cy="151997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821784" y="4526307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class 2</a:t>
            </a:r>
          </a:p>
        </p:txBody>
      </p:sp>
      <p:sp>
        <p:nvSpPr>
          <p:cNvPr id="44" name="Flowchart: Connector 43"/>
          <p:cNvSpPr/>
          <p:nvPr/>
        </p:nvSpPr>
        <p:spPr>
          <a:xfrm>
            <a:off x="6216613" y="4438439"/>
            <a:ext cx="164535" cy="151997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Connector 44"/>
          <p:cNvSpPr/>
          <p:nvPr/>
        </p:nvSpPr>
        <p:spPr>
          <a:xfrm>
            <a:off x="5623120" y="4402454"/>
            <a:ext cx="164535" cy="151997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/>
          <p:cNvSpPr/>
          <p:nvPr/>
        </p:nvSpPr>
        <p:spPr>
          <a:xfrm>
            <a:off x="6231330" y="4202424"/>
            <a:ext cx="164535" cy="151997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/>
          <p:cNvSpPr/>
          <p:nvPr/>
        </p:nvSpPr>
        <p:spPr>
          <a:xfrm>
            <a:off x="5923980" y="4391164"/>
            <a:ext cx="164535" cy="151997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Connector 47"/>
          <p:cNvSpPr/>
          <p:nvPr/>
        </p:nvSpPr>
        <p:spPr>
          <a:xfrm>
            <a:off x="5923980" y="4170400"/>
            <a:ext cx="164535" cy="151997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lowchart: Connector 48"/>
          <p:cNvSpPr/>
          <p:nvPr/>
        </p:nvSpPr>
        <p:spPr>
          <a:xfrm>
            <a:off x="5689553" y="4226441"/>
            <a:ext cx="164535" cy="151997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/>
          <p:cNvSpPr/>
          <p:nvPr/>
        </p:nvSpPr>
        <p:spPr>
          <a:xfrm>
            <a:off x="5175870" y="3413734"/>
            <a:ext cx="164535" cy="151997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50"/>
          <p:cNvSpPr/>
          <p:nvPr/>
        </p:nvSpPr>
        <p:spPr>
          <a:xfrm>
            <a:off x="5446954" y="3326242"/>
            <a:ext cx="164535" cy="151997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Connector 51"/>
          <p:cNvSpPr/>
          <p:nvPr/>
        </p:nvSpPr>
        <p:spPr>
          <a:xfrm>
            <a:off x="5242745" y="3069429"/>
            <a:ext cx="164535" cy="151997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Connector 52"/>
          <p:cNvSpPr/>
          <p:nvPr/>
        </p:nvSpPr>
        <p:spPr>
          <a:xfrm>
            <a:off x="5175870" y="2974163"/>
            <a:ext cx="164535" cy="151997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Connector 53"/>
          <p:cNvSpPr/>
          <p:nvPr/>
        </p:nvSpPr>
        <p:spPr>
          <a:xfrm>
            <a:off x="5110638" y="3153986"/>
            <a:ext cx="164535" cy="151997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lowchart: Connector 54"/>
          <p:cNvSpPr/>
          <p:nvPr/>
        </p:nvSpPr>
        <p:spPr>
          <a:xfrm>
            <a:off x="7693089" y="3635579"/>
            <a:ext cx="164535" cy="151997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55"/>
          <p:cNvSpPr/>
          <p:nvPr/>
        </p:nvSpPr>
        <p:spPr>
          <a:xfrm>
            <a:off x="7832889" y="3672167"/>
            <a:ext cx="164535" cy="151997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lowchart: Connector 56"/>
          <p:cNvSpPr/>
          <p:nvPr/>
        </p:nvSpPr>
        <p:spPr>
          <a:xfrm>
            <a:off x="7740696" y="3518436"/>
            <a:ext cx="164535" cy="151997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/>
          <p:cNvSpPr/>
          <p:nvPr/>
        </p:nvSpPr>
        <p:spPr>
          <a:xfrm>
            <a:off x="7786793" y="3588966"/>
            <a:ext cx="164535" cy="151997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/>
          <p:cNvSpPr/>
          <p:nvPr/>
        </p:nvSpPr>
        <p:spPr>
          <a:xfrm>
            <a:off x="7943805" y="3657763"/>
            <a:ext cx="164535" cy="151997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Connector 59"/>
          <p:cNvSpPr/>
          <p:nvPr/>
        </p:nvSpPr>
        <p:spPr>
          <a:xfrm>
            <a:off x="7889193" y="3573572"/>
            <a:ext cx="164535" cy="151997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/>
          <p:cNvSpPr/>
          <p:nvPr/>
        </p:nvSpPr>
        <p:spPr>
          <a:xfrm>
            <a:off x="7846874" y="3470831"/>
            <a:ext cx="164535" cy="151997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/>
          <p:cNvSpPr/>
          <p:nvPr/>
        </p:nvSpPr>
        <p:spPr>
          <a:xfrm>
            <a:off x="7173297" y="2999661"/>
            <a:ext cx="164535" cy="151997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/>
          <p:cNvSpPr/>
          <p:nvPr/>
        </p:nvSpPr>
        <p:spPr>
          <a:xfrm>
            <a:off x="7449456" y="3115240"/>
            <a:ext cx="164535" cy="151997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Connector 63"/>
          <p:cNvSpPr/>
          <p:nvPr/>
        </p:nvSpPr>
        <p:spPr>
          <a:xfrm>
            <a:off x="5971885" y="4272355"/>
            <a:ext cx="164535" cy="151997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owchart: Connector 64"/>
          <p:cNvSpPr/>
          <p:nvPr/>
        </p:nvSpPr>
        <p:spPr>
          <a:xfrm>
            <a:off x="5739517" y="3972805"/>
            <a:ext cx="164535" cy="151997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7564051" y="4025026"/>
            <a:ext cx="902311" cy="417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class C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184142" y="3205079"/>
            <a:ext cx="914178" cy="417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class A</a:t>
            </a:r>
          </a:p>
        </p:txBody>
      </p:sp>
      <p:sp>
        <p:nvSpPr>
          <p:cNvPr id="72" name="Flowchart: Connector 71"/>
          <p:cNvSpPr/>
          <p:nvPr/>
        </p:nvSpPr>
        <p:spPr>
          <a:xfrm>
            <a:off x="5225718" y="3324119"/>
            <a:ext cx="164535" cy="151997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5787655" y="4595828"/>
            <a:ext cx="906267" cy="417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class B</a:t>
            </a:r>
          </a:p>
        </p:txBody>
      </p:sp>
      <p:sp>
        <p:nvSpPr>
          <p:cNvPr id="74" name="Flowchart: Connector 73"/>
          <p:cNvSpPr/>
          <p:nvPr/>
        </p:nvSpPr>
        <p:spPr>
          <a:xfrm>
            <a:off x="6266423" y="4344516"/>
            <a:ext cx="164535" cy="151997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lowchart: Connector 74"/>
          <p:cNvSpPr/>
          <p:nvPr/>
        </p:nvSpPr>
        <p:spPr>
          <a:xfrm>
            <a:off x="5210963" y="3116256"/>
            <a:ext cx="164535" cy="151997"/>
          </a:xfrm>
          <a:prstGeom prst="flowChartConnector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75"/>
          <p:cNvSpPr/>
          <p:nvPr/>
        </p:nvSpPr>
        <p:spPr>
          <a:xfrm>
            <a:off x="7775789" y="3660528"/>
            <a:ext cx="164535" cy="151997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Connector 76"/>
          <p:cNvSpPr/>
          <p:nvPr/>
        </p:nvSpPr>
        <p:spPr>
          <a:xfrm>
            <a:off x="7924286" y="3715664"/>
            <a:ext cx="164535" cy="151997"/>
          </a:xfrm>
          <a:prstGeom prst="flowChartConnector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lowchart: Connector 77"/>
          <p:cNvSpPr/>
          <p:nvPr/>
        </p:nvSpPr>
        <p:spPr>
          <a:xfrm>
            <a:off x="6006978" y="4414447"/>
            <a:ext cx="164535" cy="151997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-125045" y="3100049"/>
            <a:ext cx="29328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smtClean="0"/>
              <a:t>New task data</a:t>
            </a:r>
            <a:endParaRPr lang="en-US" sz="2800" b="1"/>
          </a:p>
        </p:txBody>
      </p:sp>
      <p:cxnSp>
        <p:nvCxnSpPr>
          <p:cNvPr id="82" name="Straight Arrow Connector 81"/>
          <p:cNvCxnSpPr>
            <a:stCxn id="72" idx="6"/>
          </p:cNvCxnSpPr>
          <p:nvPr/>
        </p:nvCxnSpPr>
        <p:spPr>
          <a:xfrm>
            <a:off x="5390253" y="3400118"/>
            <a:ext cx="1947579" cy="4132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927582" y="3121735"/>
            <a:ext cx="696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d(q,A)</a:t>
            </a:r>
            <a:endParaRPr lang="en-US" sz="1600"/>
          </a:p>
        </p:txBody>
      </p:sp>
      <p:cxnSp>
        <p:nvCxnSpPr>
          <p:cNvPr id="84" name="Straight Arrow Connector 83"/>
          <p:cNvCxnSpPr>
            <a:endCxn id="76" idx="1"/>
          </p:cNvCxnSpPr>
          <p:nvPr/>
        </p:nvCxnSpPr>
        <p:spPr>
          <a:xfrm>
            <a:off x="7517419" y="3497772"/>
            <a:ext cx="282466" cy="18501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517419" y="3295758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d(q,C)</a:t>
            </a:r>
            <a:endParaRPr lang="en-US" sz="1600"/>
          </a:p>
        </p:txBody>
      </p:sp>
      <p:cxnSp>
        <p:nvCxnSpPr>
          <p:cNvPr id="89" name="Straight Arrow Connector 88"/>
          <p:cNvCxnSpPr>
            <a:endCxn id="46" idx="7"/>
          </p:cNvCxnSpPr>
          <p:nvPr/>
        </p:nvCxnSpPr>
        <p:spPr>
          <a:xfrm flipH="1">
            <a:off x="6371769" y="3513367"/>
            <a:ext cx="994307" cy="711316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502275" y="3923942"/>
            <a:ext cx="696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d(q,B)</a:t>
            </a:r>
            <a:endParaRPr lang="en-US" sz="160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8934">
            <a:off x="4364489" y="1450373"/>
            <a:ext cx="2233229" cy="798798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>
            <a:off x="6669794" y="1772816"/>
            <a:ext cx="6588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7077369" y="1568082"/>
            <a:ext cx="1958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/>
              <a:t>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2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2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6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1000"/>
                            </p:stCondLst>
                            <p:childTnLst>
                              <p:par>
                                <p:cTn id="2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1000"/>
                            </p:stCondLst>
                            <p:childTnLst>
                              <p:par>
                                <p:cTn id="3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000"/>
                            </p:stCondLst>
                            <p:childTnLst>
                              <p:par>
                                <p:cTn id="3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1000"/>
                            </p:stCondLst>
                            <p:childTnLst>
                              <p:par>
                                <p:cTn id="3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3" grpId="3"/>
      <p:bldP spid="20" grpId="0" animBg="1"/>
      <p:bldP spid="21" grpId="0"/>
      <p:bldP spid="26" grpId="0" animBg="1"/>
      <p:bldP spid="26" grpId="1" animBg="1"/>
      <p:bldP spid="27" grpId="0"/>
      <p:bldP spid="27" grpId="1"/>
      <p:bldP spid="28" grpId="0" animBg="1"/>
      <p:bldP spid="28" grpId="1" animBg="1"/>
      <p:bldP spid="29" grpId="0"/>
      <p:bldP spid="29" grpId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70" grpId="0"/>
      <p:bldP spid="71" grpId="0"/>
      <p:bldP spid="72" grpId="0" animBg="1"/>
      <p:bldP spid="73" grpId="0"/>
      <p:bldP spid="74" grpId="0" animBg="1"/>
      <p:bldP spid="75" grpId="0" animBg="1"/>
      <p:bldP spid="76" grpId="0" animBg="1"/>
      <p:bldP spid="77" grpId="0" animBg="1"/>
      <p:bldP spid="78" grpId="0" animBg="1"/>
      <p:bldP spid="80" grpId="0"/>
      <p:bldP spid="83" grpId="0"/>
      <p:bldP spid="85" grpId="0"/>
      <p:bldP spid="9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solidFill>
                  <a:srgbClr val="002060"/>
                </a:solidFill>
              </a:rPr>
              <a:t>Metric Learning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" y="939644"/>
            <a:ext cx="1082580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rgbClr val="0070C0"/>
                </a:solidFill>
                <a:latin typeface="NimbusRomNo9L-Regu"/>
              </a:rPr>
              <a:t>Relation networks</a:t>
            </a:r>
            <a:r>
              <a:rPr lang="en-US" sz="2000"/>
              <a:t>, Sung et.al., </a:t>
            </a:r>
            <a:r>
              <a:rPr lang="en-US" sz="2000" smtClean="0"/>
              <a:t>CVPR 2018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Use the Siamese Networks principle 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/>
              <a:t>Concatenate embeddings of </a:t>
            </a:r>
            <a:r>
              <a:rPr lang="en-US" sz="2000"/>
              <a:t>query </a:t>
            </a:r>
            <a:r>
              <a:rPr lang="en-US" sz="2000" smtClean="0"/>
              <a:t>and support samples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/>
              <a:t>Relation module is trained to produces score 1 for correct class and 0 for others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smtClean="0"/>
              <a:t>Extends to zero-shot learning by replacing support embeddings with semantic features.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22" y="3429201"/>
            <a:ext cx="6189000" cy="31487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16754" y="5839327"/>
            <a:ext cx="32929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/>
              <a:t>replicated from </a:t>
            </a:r>
            <a:r>
              <a:rPr lang="en-US" sz="1400" i="1" smtClean="0"/>
              <a:t>Sung et.al., Learning to Compare </a:t>
            </a:r>
            <a:r>
              <a:rPr lang="en-US" sz="1400" i="1"/>
              <a:t>- Relation network for few-shot </a:t>
            </a:r>
            <a:r>
              <a:rPr lang="en-US" sz="1400" i="1" smtClean="0"/>
              <a:t>learning, CVPR 2018</a:t>
            </a:r>
            <a:endParaRPr lang="en-US" sz="1400" i="1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342874"/>
              </p:ext>
            </p:extLst>
          </p:nvPr>
        </p:nvGraphicFramePr>
        <p:xfrm>
          <a:off x="3597217" y="3221619"/>
          <a:ext cx="4433932" cy="298704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2280184"/>
                <a:gridCol w="2153748"/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Method</a:t>
                      </a:r>
                      <a:endParaRPr lang="en-US" sz="2000"/>
                    </a:p>
                  </a:txBody>
                  <a:tcPr anchor="ctr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miniImageNet classification accuracy 1/5 shot</a:t>
                      </a:r>
                      <a:endParaRPr lang="en-US" sz="2000"/>
                    </a:p>
                  </a:txBody>
                  <a:tcPr anchor="ctr"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Matching networks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43.56 / 55.31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MAML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48.70 / 63.11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Relation networks</a:t>
                      </a:r>
                      <a:endParaRPr lang="en-US" sz="2000" b="1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50.44 / 65.32</a:t>
                      </a:r>
                      <a:endParaRPr lang="en-US" sz="2000" b="1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Meta-SGD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54.24 / 70.86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LEO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61.76 / 77.59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12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mtClean="0">
                <a:solidFill>
                  <a:srgbClr val="002060"/>
                </a:solidFill>
              </a:rPr>
              <a:t>Metric Learning</a:t>
            </a:r>
            <a:endParaRPr lang="en-US" sz="4000" b="1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28600" y="914400"/>
                <a:ext cx="7737389" cy="3522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b="1" smtClean="0">
                    <a:solidFill>
                      <a:srgbClr val="0070C0"/>
                    </a:solidFill>
                    <a:latin typeface="NimbusRomNo9L-Regu"/>
                  </a:rPr>
                  <a:t>Matching Networks</a:t>
                </a:r>
                <a:r>
                  <a:rPr lang="en-US" sz="2200" smtClean="0"/>
                  <a:t>,</a:t>
                </a:r>
                <a:r>
                  <a:rPr lang="en-US" sz="2400" smtClean="0"/>
                  <a:t> </a:t>
                </a:r>
                <a:r>
                  <a:rPr lang="en-US" sz="2000" smtClean="0"/>
                  <a:t>Vinyals et.al., NIPS 2016</a:t>
                </a:r>
                <a:br>
                  <a:rPr lang="en-US" sz="2000" smtClean="0"/>
                </a:br>
                <a:r>
                  <a:rPr lang="en-US" sz="2000" i="1" smtClean="0"/>
                  <a:t>Objective</a:t>
                </a:r>
                <a:r>
                  <a:rPr lang="en-US" sz="2000" smtClean="0"/>
                  <a:t>: maximize the cross-entropy for the non-parametric softmax classifier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000" i="1" smtClean="0">
                    <a:latin typeface="Cambria Math" panose="02040503050406030204" pitchFamily="18" charset="0"/>
                  </a:rPr>
                  <a:t>, </a:t>
                </a:r>
                <a:r>
                  <a:rPr lang="en-US" sz="2000" smtClean="0">
                    <a:latin typeface="Cambria Math" panose="02040503050406030204" pitchFamily="18" charset="0"/>
                  </a:rPr>
                  <a:t>with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000" b="0" smtClean="0"/>
              </a:p>
              <a:p>
                <a:pPr>
                  <a:lnSpc>
                    <a:spcPct val="150000"/>
                  </a:lnSpc>
                </a:pPr>
                <a:r>
                  <a:rPr lang="en-US" sz="2000" i="1" smtClean="0"/>
                  <a:t>      </a:t>
                </a:r>
                <a:endParaRPr lang="en-US" sz="140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/>
              </a:p>
              <a:p>
                <a:endParaRPr lang="en-US" sz="240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914400"/>
                <a:ext cx="7737389" cy="3522887"/>
              </a:xfrm>
              <a:prstGeom prst="rect">
                <a:avLst/>
              </a:prstGeom>
              <a:blipFill rotWithShape="0">
                <a:blip r:embed="rId2"/>
                <a:stretch>
                  <a:fillRect l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" r="49965" b="37164"/>
          <a:stretch/>
        </p:blipFill>
        <p:spPr>
          <a:xfrm>
            <a:off x="8533602" y="3519903"/>
            <a:ext cx="2528924" cy="1385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389621" y="5040082"/>
                <a:ext cx="3017520" cy="669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mtClean="0"/>
                  <a:t>Each category is represented by a single prototype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mtClean="0"/>
                  <a:t> .</a:t>
                </a:r>
                <a:endParaRPr lang="en-US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621" y="5040082"/>
                <a:ext cx="3017520" cy="669992"/>
              </a:xfrm>
              <a:prstGeom prst="rect">
                <a:avLst/>
              </a:prstGeom>
              <a:blipFill rotWithShape="0">
                <a:blip r:embed="rId4"/>
                <a:stretch>
                  <a:fillRect l="-1616" t="-545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8600" y="3859885"/>
                <a:ext cx="7598664" cy="25073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smtClean="0">
                    <a:solidFill>
                      <a:srgbClr val="0070C0"/>
                    </a:solidFill>
                    <a:latin typeface="NimbusRomNo9L-Regu"/>
                  </a:rPr>
                  <a:t>Prototypical Networks</a:t>
                </a:r>
                <a:r>
                  <a:rPr lang="en-US" sz="2200"/>
                  <a:t>, </a:t>
                </a:r>
                <a:r>
                  <a:rPr lang="en-US" sz="2000"/>
                  <a:t>Snell et al, 2016: </a:t>
                </a:r>
                <a:endParaRPr lang="en-US" sz="2000" smtClean="0"/>
              </a:p>
              <a:p>
                <a:pPr>
                  <a:lnSpc>
                    <a:spcPct val="150000"/>
                  </a:lnSpc>
                </a:pPr>
                <a:r>
                  <a:rPr lang="en-US" sz="1000"/>
                  <a:t/>
                </a:r>
                <a:br>
                  <a:rPr lang="en-US" sz="1000"/>
                </a:br>
                <a:r>
                  <a:rPr lang="en-US" sz="2000" smtClean="0"/>
                  <a:t>Each </a:t>
                </a:r>
                <a:r>
                  <a:rPr lang="en-US" sz="2000"/>
                  <a:t>category is represented by it mean sample (prototype</a:t>
                </a:r>
                <a:r>
                  <a:rPr lang="en-US" sz="2000" smtClean="0"/>
                  <a:t>).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i="1" smtClean="0"/>
                  <a:t>Objective</a:t>
                </a:r>
                <a:r>
                  <a:rPr lang="en-US" sz="2000"/>
                  <a:t>: maximize the </a:t>
                </a:r>
                <a:r>
                  <a:rPr lang="en-US" sz="2000" smtClean="0"/>
                  <a:t>cross-entropy with the prototypes-based probability expression:</a:t>
                </a:r>
                <a:endParaRPr lang="en-US" sz="1050"/>
              </a:p>
              <a:p>
                <a:pPr lvl="1"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000"/>
                  <a:t>=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859885"/>
                <a:ext cx="7598664" cy="2507353"/>
              </a:xfrm>
              <a:prstGeom prst="rect">
                <a:avLst/>
              </a:prstGeom>
              <a:blipFill rotWithShape="0">
                <a:blip r:embed="rId5"/>
                <a:stretch>
                  <a:fillRect l="-883" t="-1703" b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180597"/>
              </p:ext>
            </p:extLst>
          </p:nvPr>
        </p:nvGraphicFramePr>
        <p:xfrm>
          <a:off x="3532057" y="2593247"/>
          <a:ext cx="4433932" cy="368808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2280184"/>
                <a:gridCol w="2153748"/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Method</a:t>
                      </a:r>
                      <a:endParaRPr lang="en-US" sz="2000"/>
                    </a:p>
                  </a:txBody>
                  <a:tcPr anchor="ctr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miniImageNet classification accuracy 1/5 shot</a:t>
                      </a:r>
                      <a:endParaRPr lang="en-US" sz="2000"/>
                    </a:p>
                  </a:txBody>
                  <a:tcPr anchor="ctr"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</a:rPr>
                        <a:t>Matching networks</a:t>
                      </a:r>
                      <a:endParaRPr lang="en-US" sz="2000" b="1" i="0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</a:rPr>
                        <a:t>43.56 / 55.31</a:t>
                      </a:r>
                      <a:endParaRPr lang="en-US" sz="2000" b="1" i="0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MAML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48.70 / 63.11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Relation networks</a:t>
                      </a:r>
                      <a:endParaRPr lang="en-US" sz="200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50.44 / 65.32</a:t>
                      </a:r>
                      <a:endParaRPr lang="en-US" sz="200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</a:rPr>
                        <a:t>Prototypical Networks</a:t>
                      </a:r>
                      <a:endParaRPr lang="en-US" sz="2000" b="1" i="0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</a:rPr>
                        <a:t>49.42 / 68.20</a:t>
                      </a:r>
                      <a:endParaRPr lang="en-US" sz="2000" b="1" i="0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Meta-SGD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54.24 / 70.86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LEO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61.76 / 77.59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20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solidFill>
                  <a:srgbClr val="002060"/>
                </a:solidFill>
              </a:rPr>
              <a:t>Metric Learning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28599" y="1302702"/>
                <a:ext cx="7295740" cy="2104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smtClean="0">
                    <a:solidFill>
                      <a:srgbClr val="0070C0"/>
                    </a:solidFill>
                    <a:latin typeface="NimbusRomNo9L-Regu"/>
                  </a:rPr>
                  <a:t>Large Margin Meta-Learning </a:t>
                </a:r>
                <a:r>
                  <a:rPr lang="en-US"/>
                  <a:t> </a:t>
                </a:r>
                <a:r>
                  <a:rPr lang="en-US" smtClean="0"/>
                  <a:t> </a:t>
                </a:r>
                <a:r>
                  <a:rPr lang="en-US" sz="2000"/>
                  <a:t>Wang el.al, 2018 </a:t>
                </a:r>
                <a:br>
                  <a:rPr lang="en-US" sz="2000"/>
                </a:br>
                <a:endParaRPr lang="en-US" sz="2000"/>
              </a:p>
              <a:p>
                <a:r>
                  <a:rPr lang="en-US" sz="2000"/>
                  <a:t>Regularize the </a:t>
                </a:r>
                <a:r>
                  <a:rPr lang="en-US" sz="2000" smtClean="0"/>
                  <a:t>cross-entropy (CE) based </a:t>
                </a:r>
                <a:r>
                  <a:rPr lang="en-US" sz="2000"/>
                  <a:t>learning with large-margin objective: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𝑟𝑖𝑝𝑙𝑒𝑡𝑠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1302702"/>
                <a:ext cx="7295740" cy="2104166"/>
              </a:xfrm>
              <a:prstGeom prst="rect">
                <a:avLst/>
              </a:prstGeom>
              <a:blipFill rotWithShape="0">
                <a:blip r:embed="rId3"/>
                <a:stretch>
                  <a:fillRect l="-835"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065292" y="1604711"/>
            <a:ext cx="2916435" cy="1365701"/>
            <a:chOff x="6224047" y="4730785"/>
            <a:chExt cx="2916435" cy="1365701"/>
          </a:xfrm>
        </p:grpSpPr>
        <p:grpSp>
          <p:nvGrpSpPr>
            <p:cNvPr id="5" name="Group 4"/>
            <p:cNvGrpSpPr/>
            <p:nvPr/>
          </p:nvGrpSpPr>
          <p:grpSpPr>
            <a:xfrm>
              <a:off x="6501818" y="4730785"/>
              <a:ext cx="2021211" cy="1066454"/>
              <a:chOff x="8769959" y="2505868"/>
              <a:chExt cx="2021211" cy="1066454"/>
            </a:xfrm>
          </p:grpSpPr>
          <p:sp>
            <p:nvSpPr>
              <p:cNvPr id="9" name="Flowchart: Connector 8"/>
              <p:cNvSpPr/>
              <p:nvPr/>
            </p:nvSpPr>
            <p:spPr>
              <a:xfrm>
                <a:off x="8833450" y="3386938"/>
                <a:ext cx="201271" cy="185384"/>
              </a:xfrm>
              <a:prstGeom prst="flowChartConnector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lowchart: Connector 9"/>
              <p:cNvSpPr/>
              <p:nvPr/>
            </p:nvSpPr>
            <p:spPr>
              <a:xfrm>
                <a:off x="9262017" y="2944024"/>
                <a:ext cx="201271" cy="185384"/>
              </a:xfrm>
              <a:prstGeom prst="flowChartConnector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lowchart: Connector 10"/>
              <p:cNvSpPr/>
              <p:nvPr/>
            </p:nvSpPr>
            <p:spPr>
              <a:xfrm>
                <a:off x="10589899" y="2668662"/>
                <a:ext cx="201271" cy="185384"/>
              </a:xfrm>
              <a:prstGeom prst="flowChartConnector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/>
              <p:cNvCxnSpPr>
                <a:stCxn id="9" idx="7"/>
                <a:endCxn id="10" idx="3"/>
              </p:cNvCxnSpPr>
              <p:nvPr/>
            </p:nvCxnSpPr>
            <p:spPr>
              <a:xfrm flipV="1">
                <a:off x="9005246" y="3102259"/>
                <a:ext cx="286246" cy="311828"/>
              </a:xfrm>
              <a:prstGeom prst="straightConnector1">
                <a:avLst/>
              </a:prstGeom>
              <a:ln w="190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stCxn id="10" idx="7"/>
                <a:endCxn id="11" idx="2"/>
              </p:cNvCxnSpPr>
              <p:nvPr/>
            </p:nvCxnSpPr>
            <p:spPr>
              <a:xfrm flipV="1">
                <a:off x="9433813" y="2761354"/>
                <a:ext cx="1156086" cy="209819"/>
              </a:xfrm>
              <a:prstGeom prst="straightConnector1">
                <a:avLst/>
              </a:prstGeom>
              <a:ln w="190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769959" y="2944024"/>
                    <a:ext cx="4920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9959" y="2944024"/>
                    <a:ext cx="49205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9686254" y="2505868"/>
                    <a:ext cx="488018" cy="3907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86254" y="2505868"/>
                    <a:ext cx="488018" cy="39074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TextBox 5"/>
            <p:cNvSpPr txBox="1"/>
            <p:nvPr/>
          </p:nvSpPr>
          <p:spPr>
            <a:xfrm>
              <a:off x="7072115" y="5242523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sample</a:t>
              </a:r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69382" y="5045717"/>
              <a:ext cx="9711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positive </a:t>
              </a:r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24047" y="5727154"/>
              <a:ext cx="162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(hard)-negative</a:t>
              </a:r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8212322" y="1118036"/>
            <a:ext cx="2616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Distances </a:t>
            </a:r>
            <a:r>
              <a:rPr lang="en-US" b="1" smtClean="0">
                <a:solidFill>
                  <a:schemeClr val="accent1">
                    <a:lumMod val="50000"/>
                  </a:schemeClr>
                </a:solidFill>
              </a:rPr>
              <a:t>for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triplet loss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312943" y="3733614"/>
                <a:ext cx="6783717" cy="25704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smtClean="0">
                    <a:solidFill>
                      <a:srgbClr val="0070C0"/>
                    </a:solidFill>
                    <a:latin typeface="NimbusRomNo9L-Regu"/>
                  </a:rPr>
                  <a:t>RepMet: Few-shot detection </a:t>
                </a:r>
                <a:r>
                  <a:rPr lang="en-US" sz="2000"/>
                  <a:t>Karlinsky et.al., </a:t>
                </a:r>
                <a:r>
                  <a:rPr lang="en-US" sz="2000" smtClean="0"/>
                  <a:t>CVPR 2019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smtClean="0"/>
                  <a:t>Equip a standard </a:t>
                </a:r>
                <a:r>
                  <a:rPr lang="en-US" sz="2000" smtClean="0"/>
                  <a:t>detector with </a:t>
                </a:r>
                <a:r>
                  <a:rPr lang="en-US" sz="2000" smtClean="0"/>
                  <a:t>a </a:t>
                </a:r>
                <a:r>
                  <a:rPr lang="en-US" sz="2000" smtClean="0"/>
                  <a:t>distance-based </a:t>
                </a:r>
                <a:r>
                  <a:rPr lang="en-US" sz="2000" smtClean="0"/>
                  <a:t>classifier.</a:t>
                </a:r>
                <a:endParaRPr lang="en-US" sz="2000" smtClean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smtClean="0"/>
                  <a:t>Introduce class </a:t>
                </a:r>
                <a:r>
                  <a:rPr lang="en-US" sz="2000" smtClean="0"/>
                  <a:t>representatives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smtClean="0"/>
                  <a:t> as model </a:t>
                </a:r>
                <a:r>
                  <a:rPr lang="en-US" sz="2000" smtClean="0"/>
                  <a:t>weights.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smtClean="0"/>
                  <a:t>Learn </a:t>
                </a:r>
                <a:r>
                  <a:rPr lang="en-US" sz="2000" smtClean="0"/>
                  <a:t>an </a:t>
                </a:r>
                <a:r>
                  <a:rPr lang="en-US" sz="2000" smtClean="0"/>
                  <a:t>embedding </a:t>
                </a:r>
                <a:r>
                  <a:rPr lang="en-US" sz="2000" smtClean="0"/>
                  <a:t>space using </a:t>
                </a:r>
                <a:r>
                  <a:rPr lang="en-US" sz="2000" smtClean="0"/>
                  <a:t>the objective</a:t>
                </a:r>
                <a:endParaRPr lang="en-US" sz="200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𝐸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r>
                  <a:rPr lang="en-US" i="1"/>
                  <a:t/>
                </a:r>
                <a:br>
                  <a:rPr lang="en-US" i="1"/>
                </a:br>
                <a:endParaRPr lang="en-US" smtClean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43" y="3733614"/>
                <a:ext cx="6783717" cy="2570447"/>
              </a:xfrm>
              <a:prstGeom prst="rect">
                <a:avLst/>
              </a:prstGeom>
              <a:blipFill rotWithShape="0">
                <a:blip r:embed="rId6"/>
                <a:stretch>
                  <a:fillRect l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558535"/>
              </p:ext>
            </p:extLst>
          </p:nvPr>
        </p:nvGraphicFramePr>
        <p:xfrm>
          <a:off x="2531103" y="1241146"/>
          <a:ext cx="4433932" cy="408432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2280184"/>
                <a:gridCol w="2153748"/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Method</a:t>
                      </a:r>
                      <a:endParaRPr lang="en-US" sz="2000"/>
                    </a:p>
                  </a:txBody>
                  <a:tcPr anchor="ctr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miniImageNet classification accuracy 1/5 shot</a:t>
                      </a:r>
                      <a:endParaRPr lang="en-US" sz="2000"/>
                    </a:p>
                  </a:txBody>
                  <a:tcPr anchor="ctr"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Matching networks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43.56 / 55.31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MAML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48.70 / 63.11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Relation networks</a:t>
                      </a:r>
                      <a:endParaRPr lang="en-US" sz="200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50.44 / 65.32</a:t>
                      </a:r>
                      <a:endParaRPr lang="en-US" sz="200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Prototypical Networks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49.42 / 68.20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</a:rPr>
                        <a:t>Large-margin</a:t>
                      </a:r>
                      <a:endParaRPr lang="en-US" sz="2000" b="1" i="0" u="none" strike="noStrike" kern="1200" baseline="0" smtClean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</a:rPr>
                        <a:t>51.08 / 67.57</a:t>
                      </a:r>
                      <a:endParaRPr lang="en-US" sz="2000" b="1" i="0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Meta-SGD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54.24 / 70.86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LEO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61.76 / 77.59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660" y="3292814"/>
            <a:ext cx="4564690" cy="314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1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solidFill>
                  <a:srgbClr val="002060"/>
                </a:solidFill>
              </a:rPr>
              <a:t>Sample synthesis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001" y="951957"/>
            <a:ext cx="1803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Offline stage</a:t>
            </a:r>
            <a:endParaRPr lang="en-US" sz="2400" b="1"/>
          </a:p>
        </p:txBody>
      </p:sp>
      <p:grpSp>
        <p:nvGrpSpPr>
          <p:cNvPr id="4" name="Group 3"/>
          <p:cNvGrpSpPr/>
          <p:nvPr/>
        </p:nvGrpSpPr>
        <p:grpSpPr>
          <a:xfrm>
            <a:off x="1559949" y="1840153"/>
            <a:ext cx="1146018" cy="635694"/>
            <a:chOff x="3167062" y="1562100"/>
            <a:chExt cx="1019176" cy="561975"/>
          </a:xfrm>
        </p:grpSpPr>
        <p:sp>
          <p:nvSpPr>
            <p:cNvPr id="5" name="Rectangle 4"/>
            <p:cNvSpPr/>
            <p:nvPr/>
          </p:nvSpPr>
          <p:spPr>
            <a:xfrm>
              <a:off x="3167062" y="1562100"/>
              <a:ext cx="952500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data</a:t>
              </a: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200400" y="1600200"/>
              <a:ext cx="952500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data</a:t>
              </a: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33738" y="1638300"/>
              <a:ext cx="952500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data instances</a:t>
              </a:r>
              <a:endParaRPr lang="en-US"/>
            </a:p>
          </p:txBody>
        </p:sp>
      </p:grpSp>
      <p:sp>
        <p:nvSpPr>
          <p:cNvPr id="8" name="Oval 7"/>
          <p:cNvSpPr/>
          <p:nvPr/>
        </p:nvSpPr>
        <p:spPr>
          <a:xfrm>
            <a:off x="3472409" y="1307692"/>
            <a:ext cx="3540862" cy="172198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</a:rPr>
              <a:t>train a synthesizer sampling from class distribution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779713" y="1636154"/>
            <a:ext cx="1970036" cy="919282"/>
          </a:xfrm>
          <a:prstGeom prst="round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synthesizer 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15645" y="2544036"/>
            <a:ext cx="1438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>
                <a:solidFill>
                  <a:schemeClr val="accent2">
                    <a:lumMod val="75000"/>
                  </a:schemeClr>
                </a:solidFill>
                <a:latin typeface="NimbusRomNo9L-Regu"/>
              </a:rPr>
              <a:t>data knowledge</a:t>
            </a:r>
            <a:endParaRPr lang="en-US" sz="1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914484" y="2028540"/>
            <a:ext cx="458436" cy="280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7144715" y="1990866"/>
            <a:ext cx="458436" cy="280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3731" y="3066700"/>
            <a:ext cx="2412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On new task data</a:t>
            </a:r>
            <a:endParaRPr lang="en-US" sz="2400" b="1"/>
          </a:p>
        </p:txBody>
      </p:sp>
      <p:grpSp>
        <p:nvGrpSpPr>
          <p:cNvPr id="14" name="Group 13"/>
          <p:cNvGrpSpPr/>
          <p:nvPr/>
        </p:nvGrpSpPr>
        <p:grpSpPr>
          <a:xfrm>
            <a:off x="851477" y="4678154"/>
            <a:ext cx="1108531" cy="592596"/>
            <a:chOff x="3200400" y="1600200"/>
            <a:chExt cx="985838" cy="523875"/>
          </a:xfrm>
        </p:grpSpPr>
        <p:sp>
          <p:nvSpPr>
            <p:cNvPr id="16" name="Rectangle 15"/>
            <p:cNvSpPr/>
            <p:nvPr/>
          </p:nvSpPr>
          <p:spPr>
            <a:xfrm>
              <a:off x="3200400" y="1600200"/>
              <a:ext cx="952500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data</a:t>
              </a:r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233738" y="1638300"/>
              <a:ext cx="952500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few data instances</a:t>
              </a:r>
              <a:endParaRPr lang="en-US"/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2611779" y="4532186"/>
            <a:ext cx="1970036" cy="919282"/>
          </a:xfrm>
          <a:prstGeom prst="round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synthesizer model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2050793" y="4836160"/>
            <a:ext cx="458436" cy="280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76997" y="5363117"/>
            <a:ext cx="139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novel classes</a:t>
            </a:r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4718369" y="4851681"/>
            <a:ext cx="458436" cy="280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5389486" y="4678154"/>
            <a:ext cx="1293019" cy="684963"/>
            <a:chOff x="3167062" y="1562100"/>
            <a:chExt cx="1019176" cy="561975"/>
          </a:xfrm>
        </p:grpSpPr>
        <p:sp>
          <p:nvSpPr>
            <p:cNvPr id="23" name="Rectangle 22"/>
            <p:cNvSpPr/>
            <p:nvPr/>
          </p:nvSpPr>
          <p:spPr>
            <a:xfrm>
              <a:off x="3167062" y="1562100"/>
              <a:ext cx="952500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data</a:t>
              </a:r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600200"/>
              <a:ext cx="952500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data</a:t>
              </a:r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33738" y="1638300"/>
              <a:ext cx="952500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many data instances</a:t>
              </a:r>
              <a:endParaRPr lang="en-US"/>
            </a:p>
          </p:txBody>
        </p:sp>
      </p:grpSp>
      <p:sp>
        <p:nvSpPr>
          <p:cNvPr id="26" name="Oval 25"/>
          <p:cNvSpPr/>
          <p:nvPr/>
        </p:nvSpPr>
        <p:spPr>
          <a:xfrm>
            <a:off x="7412862" y="4532643"/>
            <a:ext cx="1526437" cy="88310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</a:rPr>
              <a:t>train a model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6816449" y="4851681"/>
            <a:ext cx="458436" cy="280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9711951" y="4628727"/>
            <a:ext cx="1243751" cy="64151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task</a:t>
            </a:r>
            <a:br>
              <a:rPr lang="en-US" smtClean="0"/>
            </a:br>
            <a:r>
              <a:rPr lang="en-US" smtClean="0"/>
              <a:t>model</a:t>
            </a:r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9095315" y="4818753"/>
            <a:ext cx="458436" cy="280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80" y="3564302"/>
            <a:ext cx="994941" cy="9905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191" y="3269379"/>
            <a:ext cx="753185" cy="7531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092" y="3915664"/>
            <a:ext cx="641078" cy="76249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8"/>
          <a:stretch/>
        </p:blipFill>
        <p:spPr>
          <a:xfrm>
            <a:off x="6044092" y="3290258"/>
            <a:ext cx="773240" cy="7398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3"/>
          <a:stretch/>
        </p:blipFill>
        <p:spPr>
          <a:xfrm>
            <a:off x="5941699" y="3888428"/>
            <a:ext cx="686003" cy="751771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3016083" y="5926618"/>
            <a:ext cx="1146018" cy="635694"/>
            <a:chOff x="3167062" y="1562100"/>
            <a:chExt cx="1019176" cy="561975"/>
          </a:xfrm>
        </p:grpSpPr>
        <p:sp>
          <p:nvSpPr>
            <p:cNvPr id="36" name="Rectangle 35"/>
            <p:cNvSpPr/>
            <p:nvPr/>
          </p:nvSpPr>
          <p:spPr>
            <a:xfrm>
              <a:off x="3167062" y="1562100"/>
              <a:ext cx="952500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data</a:t>
              </a:r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00400" y="1600200"/>
              <a:ext cx="952500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data</a:t>
              </a:r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33738" y="1638300"/>
              <a:ext cx="952500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offline data</a:t>
              </a:r>
              <a:endParaRPr lang="en-US"/>
            </a:p>
          </p:txBody>
        </p:sp>
      </p:grpSp>
      <p:sp>
        <p:nvSpPr>
          <p:cNvPr id="39" name="Right Arrow 38"/>
          <p:cNvSpPr/>
          <p:nvPr/>
        </p:nvSpPr>
        <p:spPr>
          <a:xfrm rot="16200000">
            <a:off x="3413164" y="5559089"/>
            <a:ext cx="351856" cy="280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06" y="5604407"/>
            <a:ext cx="676357" cy="80112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r="14166"/>
          <a:stretch/>
        </p:blipFill>
        <p:spPr>
          <a:xfrm>
            <a:off x="4193446" y="5604407"/>
            <a:ext cx="682405" cy="64284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29" y="6081228"/>
            <a:ext cx="750263" cy="54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4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19" grpId="0" animBg="1"/>
      <p:bldP spid="20" grpId="0"/>
      <p:bldP spid="21" grpId="0" animBg="1"/>
      <p:bldP spid="26" grpId="0" animBg="1"/>
      <p:bldP spid="27" grpId="0" animBg="1"/>
      <p:bldP spid="28" grpId="0" animBg="1"/>
      <p:bldP spid="29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68419"/>
            <a:ext cx="8085841" cy="1068081"/>
          </a:xfrm>
        </p:spPr>
        <p:txBody>
          <a:bodyPr>
            <a:noAutofit/>
          </a:bodyPr>
          <a:lstStyle/>
          <a:p>
            <a:r>
              <a:rPr lang="en-US" sz="4000" b="1" smtClean="0">
                <a:solidFill>
                  <a:srgbClr val="002060"/>
                </a:solidFill>
              </a:rPr>
              <a:t>Synthesizer optimized </a:t>
            </a:r>
            <a:r>
              <a:rPr lang="en-US" sz="4000" b="1" dirty="0">
                <a:solidFill>
                  <a:srgbClr val="002060"/>
                </a:solidFill>
              </a:rPr>
              <a:t>for classification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2750" r="4792" b="38118"/>
          <a:stretch/>
        </p:blipFill>
        <p:spPr>
          <a:xfrm>
            <a:off x="5025424" y="2659994"/>
            <a:ext cx="6992101" cy="3694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599" y="1136500"/>
            <a:ext cx="6068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Low-Shot Learning from Imaginary Data</a:t>
            </a:r>
          </a:p>
          <a:p>
            <a:r>
              <a:rPr lang="en-US" sz="2000" smtClean="0"/>
              <a:t>Wang et.al., 2018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97969" y="2759057"/>
                <a:ext cx="5087985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smtClean="0"/>
                  <a:t>The </a:t>
                </a:r>
                <a:r>
                  <a:rPr lang="en-US" sz="2000" smtClean="0"/>
                  <a:t>classifier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smtClean="0"/>
                  <a:t>is differentiable w.r.t. the training data</a:t>
                </a:r>
                <a:br>
                  <a:rPr lang="en-US" sz="2000" smtClean="0"/>
                </a:br>
                <a:endParaRPr lang="en-US" sz="200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smtClean="0"/>
                  <a:t>In each episode, the backpropagated gradient updates the synthesizer</a:t>
                </a:r>
                <a:endParaRPr lang="en-US" sz="20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69" y="2759057"/>
                <a:ext cx="5087985" cy="1631216"/>
              </a:xfrm>
              <a:prstGeom prst="rect">
                <a:avLst/>
              </a:prstGeom>
              <a:blipFill rotWithShape="0">
                <a:blip r:embed="rId5"/>
                <a:stretch>
                  <a:fillRect l="-1078" t="-2247" b="-5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474534"/>
              </p:ext>
            </p:extLst>
          </p:nvPr>
        </p:nvGraphicFramePr>
        <p:xfrm>
          <a:off x="3262852" y="3574665"/>
          <a:ext cx="5258623" cy="2808287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2043946"/>
                <a:gridCol w="1603047"/>
                <a:gridCol w="1611630"/>
              </a:tblGrid>
              <a:tr h="902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Method</a:t>
                      </a:r>
                    </a:p>
                    <a:p>
                      <a:pPr algn="ctr"/>
                      <a:endParaRPr lang="en-US" sz="2000"/>
                    </a:p>
                  </a:txBody>
                  <a:tcPr anchor="ctr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ImageNet</a:t>
                      </a:r>
                      <a:r>
                        <a:rPr lang="en-US" sz="2000" baseline="0" smtClean="0"/>
                        <a:t> top5 </a:t>
                      </a:r>
                      <a:r>
                        <a:rPr lang="en-US" sz="2000" smtClean="0"/>
                        <a:t>classification accuracy 1/5 shot</a:t>
                      </a:r>
                      <a:endParaRPr lang="en-US" sz="2000"/>
                    </a:p>
                  </a:txBody>
                  <a:tcPr anchor="ctr"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/>
                    </a:p>
                  </a:txBody>
                  <a:tcPr anchor="ctr"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24154"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anchor="ctr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Novel</a:t>
                      </a:r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Base+Novel</a:t>
                      </a:r>
                      <a:endParaRPr lang="en-US" sz="2000"/>
                    </a:p>
                  </a:txBody>
                  <a:tcPr anchor="ctr"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90771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</a:rPr>
                        <a:t>Wang et.al., 2018</a:t>
                      </a:r>
                      <a:endParaRPr lang="en-US" sz="2000" b="1" i="0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</a:rPr>
                        <a:t>43.3 / 68.4</a:t>
                      </a:r>
                      <a:endParaRPr lang="en-US" sz="2000" b="1" i="0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55.8 / 71.1</a:t>
                      </a:r>
                      <a:endParaRPr lang="en-US" sz="2000" b="1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90771">
                <a:tc>
                  <a:txBody>
                    <a:bodyPr/>
                    <a:lstStyle/>
                    <a:p>
                      <a:pPr algn="ctr"/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97968" y="2149181"/>
            <a:ext cx="72302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The synthesizer is a part of classifier pipeline, trained end-to end</a:t>
            </a:r>
          </a:p>
        </p:txBody>
      </p:sp>
      <p:sp>
        <p:nvSpPr>
          <p:cNvPr id="8" name="Rectangle 7"/>
          <p:cNvSpPr/>
          <p:nvPr/>
        </p:nvSpPr>
        <p:spPr>
          <a:xfrm>
            <a:off x="8955858" y="6157780"/>
            <a:ext cx="273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smtClean="0"/>
              <a:t>reprinted from </a:t>
            </a:r>
            <a:r>
              <a:rPr lang="en-US" sz="1400" i="1" smtClean="0"/>
              <a:t>Wang et.al</a:t>
            </a:r>
            <a:r>
              <a:rPr lang="en-US" sz="1400" i="1" smtClean="0"/>
              <a:t>., </a:t>
            </a:r>
            <a:r>
              <a:rPr lang="en-US" sz="1400" i="1" smtClean="0"/>
              <a:t>2018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736183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mtClean="0">
                <a:solidFill>
                  <a:srgbClr val="002060"/>
                </a:solidFill>
              </a:rPr>
              <a:t>More augmentation approaches</a:t>
            </a:r>
            <a:endParaRPr lang="en-US" sz="4000" b="1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1" y="1065988"/>
            <a:ext cx="74826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mtClean="0">
                <a:solidFill>
                  <a:srgbClr val="0070C0"/>
                </a:solidFill>
                <a:latin typeface="NimbusRomNo9L-Regu"/>
              </a:rPr>
              <a:t>Δ-encoder</a:t>
            </a:r>
            <a:r>
              <a:rPr lang="en-US" sz="2000" b="1">
                <a:latin typeface="IBM Plex Sans Text" panose="020B0603050000000000" pitchFamily="34" charset="0"/>
              </a:rPr>
              <a:t> </a:t>
            </a:r>
            <a:r>
              <a:rPr lang="en-US" sz="2000" smtClean="0">
                <a:latin typeface="IBM Plex Sans Text" panose="020B0603050000000000" pitchFamily="34" charset="0"/>
              </a:rPr>
              <a:t> </a:t>
            </a:r>
            <a:r>
              <a:rPr lang="en-US" sz="2000"/>
              <a:t>Schwartz et.al., NeurIPS 2018</a:t>
            </a:r>
          </a:p>
          <a:p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Use a variant of autoencoder to capture the intra-class difference between two class samples in the latent space.</a:t>
            </a:r>
            <a:br>
              <a:rPr lang="en-US" sz="2000"/>
            </a:b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Transfer class distributions from training to novel classes.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endParaRPr lang="en-US" sz="2000"/>
          </a:p>
        </p:txBody>
      </p:sp>
      <p:grpSp>
        <p:nvGrpSpPr>
          <p:cNvPr id="4" name="Group 3"/>
          <p:cNvGrpSpPr/>
          <p:nvPr/>
        </p:nvGrpSpPr>
        <p:grpSpPr>
          <a:xfrm>
            <a:off x="5682095" y="3397627"/>
            <a:ext cx="6373606" cy="3354436"/>
            <a:chOff x="5953125" y="3054371"/>
            <a:chExt cx="6168139" cy="30753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3125" y="3054371"/>
              <a:ext cx="6168139" cy="307531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630949" y="4434480"/>
                  <a:ext cx="2181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0949" y="4434480"/>
                  <a:ext cx="218137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8889" t="-2174" r="-19444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925661" y="4525753"/>
                  <a:ext cx="4975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𝐷𝑒𝑐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5661" y="4525753"/>
                  <a:ext cx="497508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0976" r="-3659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828391" y="4525754"/>
                  <a:ext cx="5023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𝐸𝑛𝑐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8391" y="4525754"/>
                  <a:ext cx="502317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0843" r="-3614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ectangle 8"/>
          <p:cNvSpPr/>
          <p:nvPr/>
        </p:nvSpPr>
        <p:spPr>
          <a:xfrm>
            <a:off x="228600" y="3719084"/>
            <a:ext cx="541974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latin typeface="NimbusRomNo9L-Regu"/>
              </a:rPr>
              <a:t>Semantic Feature Augmentation </a:t>
            </a:r>
            <a:r>
              <a:rPr lang="en-US" sz="2000"/>
              <a:t>in Few-shot </a:t>
            </a:r>
            <a:r>
              <a:rPr lang="en-US" sz="2000"/>
              <a:t>Learning, </a:t>
            </a:r>
            <a:r>
              <a:rPr lang="en-US" sz="2000"/>
              <a:t>Chen et.al., </a:t>
            </a:r>
            <a:r>
              <a:rPr lang="en-US" sz="2000"/>
              <a:t>2018</a:t>
            </a:r>
          </a:p>
          <a:p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Synthesize samples by adding noise in the autoencoder’s bottleneck space.</a:t>
            </a:r>
            <a:br>
              <a:rPr lang="en-US" sz="2000"/>
            </a:b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Make it into a semantic space</a:t>
            </a:r>
            <a:r>
              <a:rPr lang="en-US" sz="2000"/>
              <a:t>, using word embeddings or </a:t>
            </a:r>
            <a:r>
              <a:rPr lang="en-US" sz="2000"/>
              <a:t>visual attributes for </a:t>
            </a:r>
            <a:r>
              <a:rPr lang="en-US" sz="2000"/>
              <a:t>the objective’s fidelity </a:t>
            </a:r>
            <a:r>
              <a:rPr lang="en-US" sz="2000"/>
              <a:t>term.</a:t>
            </a:r>
            <a:endParaRPr lang="en-US" sz="2000"/>
          </a:p>
        </p:txBody>
      </p:sp>
      <p:sp>
        <p:nvSpPr>
          <p:cNvPr id="113" name="Rectangle 112"/>
          <p:cNvSpPr/>
          <p:nvPr/>
        </p:nvSpPr>
        <p:spPr>
          <a:xfrm>
            <a:off x="9078177" y="3719084"/>
            <a:ext cx="159242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7210911" y="3553267"/>
            <a:ext cx="1207127" cy="1054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/>
          <p:cNvGrpSpPr>
            <a:grpSpLocks noChangeAspect="1"/>
          </p:cNvGrpSpPr>
          <p:nvPr/>
        </p:nvGrpSpPr>
        <p:grpSpPr>
          <a:xfrm>
            <a:off x="8402062" y="820661"/>
            <a:ext cx="3357310" cy="2898423"/>
            <a:chOff x="18845139" y="1276011"/>
            <a:chExt cx="5094173" cy="4284195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18918758" y="2031059"/>
              <a:ext cx="4793461" cy="3529147"/>
              <a:chOff x="4367230" y="36360"/>
              <a:chExt cx="8430540" cy="6974046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="" xmlns:a16="http://schemas.microsoft.com/office/drawing/2014/main" id="{C6459D1D-731F-43D6-9CDA-15C5F308AA56}"/>
                  </a:ext>
                </a:extLst>
              </p:cNvPr>
              <p:cNvGrpSpPr/>
              <p:nvPr/>
            </p:nvGrpSpPr>
            <p:grpSpPr>
              <a:xfrm>
                <a:off x="4639303" y="1368829"/>
                <a:ext cx="6803319" cy="4051290"/>
                <a:chOff x="455026" y="614149"/>
                <a:chExt cx="10312927" cy="7647708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="" xmlns:a16="http://schemas.microsoft.com/office/drawing/2014/main" id="{88502687-BFCC-486E-ADC1-003C064E1B6D}"/>
                    </a:ext>
                  </a:extLst>
                </p:cNvPr>
                <p:cNvGrpSpPr/>
                <p:nvPr/>
              </p:nvGrpSpPr>
              <p:grpSpPr>
                <a:xfrm>
                  <a:off x="3709319" y="1310186"/>
                  <a:ext cx="5150049" cy="1090504"/>
                  <a:chOff x="-1" y="0"/>
                  <a:chExt cx="3758577" cy="757325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="" xmlns:a16="http://schemas.microsoft.com/office/drawing/2014/main" id="{1B01B083-35C0-4CEC-9C2B-92E574F39CE1}"/>
                      </a:ext>
                    </a:extLst>
                  </p:cNvPr>
                  <p:cNvGrpSpPr/>
                  <p:nvPr/>
                </p:nvGrpSpPr>
                <p:grpSpPr>
                  <a:xfrm>
                    <a:off x="-1" y="0"/>
                    <a:ext cx="3758577" cy="757325"/>
                    <a:chOff x="0" y="0"/>
                    <a:chExt cx="759846" cy="158262"/>
                  </a:xfrm>
                </p:grpSpPr>
                <p:sp>
                  <p:nvSpPr>
                    <p:cNvPr id="64" name="Rectangle: Rounded Corners 70">
                      <a:extLst>
                        <a:ext uri="{FF2B5EF4-FFF2-40B4-BE49-F238E27FC236}">
                          <a16:creationId xmlns="" xmlns:a16="http://schemas.microsoft.com/office/drawing/2014/main" id="{F8340D77-61FB-46B0-8226-3CF009EBD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759846" cy="158262"/>
                    </a:xfrm>
                    <a:prstGeom prst="round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4213" tIns="87106" rIns="174213" bIns="8710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600">
                        <a:latin typeface="IBM Plex Sans Text" panose="020B0603050000000000" pitchFamily="34" charset="0"/>
                      </a:endParaRPr>
                    </a:p>
                  </p:txBody>
                </p:sp>
                <p:sp>
                  <p:nvSpPr>
                    <p:cNvPr id="65" name="Flowchart: Connector 64">
                      <a:extLst>
                        <a:ext uri="{FF2B5EF4-FFF2-40B4-BE49-F238E27FC236}">
                          <a16:creationId xmlns="" xmlns:a16="http://schemas.microsoft.com/office/drawing/2014/main" id="{F803583B-0EE8-4165-9E6B-CD743EDF61E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0831" y="15817"/>
                      <a:ext cx="126627" cy="126627"/>
                    </a:xfrm>
                    <a:prstGeom prst="flowChartConnector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4213" tIns="87106" rIns="174213" bIns="8710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600">
                        <a:latin typeface="IBM Plex Sans Text" panose="020B0603050000000000" pitchFamily="34" charset="0"/>
                      </a:endParaRPr>
                    </a:p>
                  </p:txBody>
                </p:sp>
                <p:sp>
                  <p:nvSpPr>
                    <p:cNvPr id="66" name="Flowchart: Connector 65">
                      <a:extLst>
                        <a:ext uri="{FF2B5EF4-FFF2-40B4-BE49-F238E27FC236}">
                          <a16:creationId xmlns="" xmlns:a16="http://schemas.microsoft.com/office/drawing/2014/main" id="{ECB14E44-AF26-4B4A-9D28-A615A398DA4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68289" y="15817"/>
                      <a:ext cx="126627" cy="126627"/>
                    </a:xfrm>
                    <a:prstGeom prst="flowChartConnector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4213" tIns="87106" rIns="174213" bIns="8710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600">
                        <a:latin typeface="IBM Plex Sans Text" panose="020B0603050000000000" pitchFamily="34" charset="0"/>
                      </a:endParaRPr>
                    </a:p>
                  </p:txBody>
                </p:sp>
              </p:grpSp>
              <p:sp>
                <p:nvSpPr>
                  <p:cNvPr id="61" name="Flowchart: Connector 60">
                    <a:extLst>
                      <a:ext uri="{FF2B5EF4-FFF2-40B4-BE49-F238E27FC236}">
                        <a16:creationId xmlns="" xmlns:a16="http://schemas.microsoft.com/office/drawing/2014/main" id="{829169BF-8A49-4D7A-B48A-747F30BEE47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61841" y="75688"/>
                    <a:ext cx="629213" cy="608703"/>
                  </a:xfrm>
                  <a:prstGeom prst="flowChartConnector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4213" tIns="87106" rIns="174213" bIns="87106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600">
                      <a:latin typeface="IBM Plex Sans Text" panose="020B0603050000000000" pitchFamily="34" charset="0"/>
                    </a:endParaRPr>
                  </a:p>
                </p:txBody>
              </p:sp>
              <p:sp>
                <p:nvSpPr>
                  <p:cNvPr id="62" name="Flowchart: Connector 61">
                    <a:extLst>
                      <a:ext uri="{FF2B5EF4-FFF2-40B4-BE49-F238E27FC236}">
                        <a16:creationId xmlns="" xmlns:a16="http://schemas.microsoft.com/office/drawing/2014/main" id="{2AFAAB74-2F4C-46B2-8229-9711F011450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291242" y="75688"/>
                    <a:ext cx="629213" cy="608703"/>
                  </a:xfrm>
                  <a:prstGeom prst="flowChartConnector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4213" tIns="87106" rIns="174213" bIns="87106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600">
                      <a:latin typeface="IBM Plex Sans Text" panose="020B0603050000000000" pitchFamily="34" charset="0"/>
                    </a:endParaRPr>
                  </a:p>
                </p:txBody>
              </p:sp>
              <p:sp>
                <p:nvSpPr>
                  <p:cNvPr id="63" name="Flowchart: Connector 62">
                    <a:extLst>
                      <a:ext uri="{FF2B5EF4-FFF2-40B4-BE49-F238E27FC236}">
                        <a16:creationId xmlns="" xmlns:a16="http://schemas.microsoft.com/office/drawing/2014/main" id="{8CC8858E-D8D9-492B-9122-5F44DCADC97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020642" y="75688"/>
                    <a:ext cx="629213" cy="608703"/>
                  </a:xfrm>
                  <a:prstGeom prst="flowChartConnector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4213" tIns="87106" rIns="174213" bIns="87106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600">
                      <a:latin typeface="IBM Plex Sans Text" panose="020B0603050000000000" pitchFamily="34" charset="0"/>
                    </a:endParaRPr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="" xmlns:a16="http://schemas.microsoft.com/office/drawing/2014/main" id="{81D3F178-2619-40FF-9826-7945924B6363}"/>
                    </a:ext>
                  </a:extLst>
                </p:cNvPr>
                <p:cNvGrpSpPr/>
                <p:nvPr/>
              </p:nvGrpSpPr>
              <p:grpSpPr>
                <a:xfrm>
                  <a:off x="3705426" y="6157504"/>
                  <a:ext cx="5150049" cy="1090504"/>
                  <a:chOff x="-1" y="0"/>
                  <a:chExt cx="3758577" cy="757325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="" xmlns:a16="http://schemas.microsoft.com/office/drawing/2014/main" id="{201568E4-5C1F-4531-A9F6-EBAF291F8D0C}"/>
                      </a:ext>
                    </a:extLst>
                  </p:cNvPr>
                  <p:cNvGrpSpPr/>
                  <p:nvPr/>
                </p:nvGrpSpPr>
                <p:grpSpPr>
                  <a:xfrm>
                    <a:off x="-1" y="0"/>
                    <a:ext cx="3758577" cy="757325"/>
                    <a:chOff x="0" y="0"/>
                    <a:chExt cx="759846" cy="158262"/>
                  </a:xfrm>
                </p:grpSpPr>
                <p:sp>
                  <p:nvSpPr>
                    <p:cNvPr id="57" name="Rectangle: Rounded Corners 63">
                      <a:extLst>
                        <a:ext uri="{FF2B5EF4-FFF2-40B4-BE49-F238E27FC236}">
                          <a16:creationId xmlns="" xmlns:a16="http://schemas.microsoft.com/office/drawing/2014/main" id="{419977F5-AC17-4771-8672-4232293B0B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759846" cy="158262"/>
                    </a:xfrm>
                    <a:prstGeom prst="round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4213" tIns="87106" rIns="174213" bIns="8710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600">
                        <a:latin typeface="IBM Plex Sans Text" panose="020B0603050000000000" pitchFamily="34" charset="0"/>
                      </a:endParaRPr>
                    </a:p>
                  </p:txBody>
                </p:sp>
                <p:sp>
                  <p:nvSpPr>
                    <p:cNvPr id="58" name="Flowchart: Connector 57">
                      <a:extLst>
                        <a:ext uri="{FF2B5EF4-FFF2-40B4-BE49-F238E27FC236}">
                          <a16:creationId xmlns="" xmlns:a16="http://schemas.microsoft.com/office/drawing/2014/main" id="{272B65BB-6EFE-46D0-81FD-9F76CEBBB45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0831" y="15817"/>
                      <a:ext cx="126627" cy="126627"/>
                    </a:xfrm>
                    <a:prstGeom prst="flowChartConnector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4213" tIns="87106" rIns="174213" bIns="8710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600">
                        <a:latin typeface="IBM Plex Sans Text" panose="020B0603050000000000" pitchFamily="34" charset="0"/>
                      </a:endParaRPr>
                    </a:p>
                  </p:txBody>
                </p:sp>
                <p:sp>
                  <p:nvSpPr>
                    <p:cNvPr id="59" name="Flowchart: Connector 58">
                      <a:extLst>
                        <a:ext uri="{FF2B5EF4-FFF2-40B4-BE49-F238E27FC236}">
                          <a16:creationId xmlns="" xmlns:a16="http://schemas.microsoft.com/office/drawing/2014/main" id="{A97620D2-F3E3-44F1-A236-42F9E3CA1E1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68289" y="15817"/>
                      <a:ext cx="126627" cy="126627"/>
                    </a:xfrm>
                    <a:prstGeom prst="flowChartConnector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4213" tIns="87106" rIns="174213" bIns="8710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600">
                        <a:latin typeface="IBM Plex Sans Text" panose="020B0603050000000000" pitchFamily="34" charset="0"/>
                      </a:endParaRPr>
                    </a:p>
                  </p:txBody>
                </p:sp>
              </p:grpSp>
              <p:sp>
                <p:nvSpPr>
                  <p:cNvPr id="54" name="Flowchart: Connector 53">
                    <a:extLst>
                      <a:ext uri="{FF2B5EF4-FFF2-40B4-BE49-F238E27FC236}">
                        <a16:creationId xmlns="" xmlns:a16="http://schemas.microsoft.com/office/drawing/2014/main" id="{B62D0539-BBE1-4208-8BBA-4B76B788A9A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61841" y="75688"/>
                    <a:ext cx="629213" cy="608703"/>
                  </a:xfrm>
                  <a:prstGeom prst="flowChartConnector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4213" tIns="87106" rIns="174213" bIns="87106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600">
                      <a:latin typeface="IBM Plex Sans Text" panose="020B0603050000000000" pitchFamily="34" charset="0"/>
                    </a:endParaRPr>
                  </a:p>
                </p:txBody>
              </p:sp>
              <p:sp>
                <p:nvSpPr>
                  <p:cNvPr id="55" name="Flowchart: Connector 54">
                    <a:extLst>
                      <a:ext uri="{FF2B5EF4-FFF2-40B4-BE49-F238E27FC236}">
                        <a16:creationId xmlns="" xmlns:a16="http://schemas.microsoft.com/office/drawing/2014/main" id="{3D96CC2A-0501-4037-A83F-B237D1A4CF0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291242" y="75688"/>
                    <a:ext cx="629213" cy="608703"/>
                  </a:xfrm>
                  <a:prstGeom prst="flowChartConnector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4213" tIns="87106" rIns="174213" bIns="87106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600">
                      <a:latin typeface="IBM Plex Sans Text" panose="020B0603050000000000" pitchFamily="34" charset="0"/>
                    </a:endParaRPr>
                  </a:p>
                </p:txBody>
              </p:sp>
              <p:sp>
                <p:nvSpPr>
                  <p:cNvPr id="56" name="Flowchart: Connector 55">
                    <a:extLst>
                      <a:ext uri="{FF2B5EF4-FFF2-40B4-BE49-F238E27FC236}">
                        <a16:creationId xmlns="" xmlns:a16="http://schemas.microsoft.com/office/drawing/2014/main" id="{D2F682A0-D128-427C-8770-672092CEBE1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020642" y="75688"/>
                    <a:ext cx="629213" cy="608703"/>
                  </a:xfrm>
                  <a:prstGeom prst="flowChartConnector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4213" tIns="87106" rIns="174213" bIns="87106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600">
                      <a:latin typeface="IBM Plex Sans Text" panose="020B0603050000000000" pitchFamily="34" charset="0"/>
                    </a:endParaRPr>
                  </a:p>
                </p:txBody>
              </p:sp>
            </p:grpSp>
            <p:grpSp>
              <p:nvGrpSpPr>
                <p:cNvPr id="38" name="Group 37">
                  <a:extLst>
                    <a:ext uri="{FF2B5EF4-FFF2-40B4-BE49-F238E27FC236}">
                      <a16:creationId xmlns="" xmlns:a16="http://schemas.microsoft.com/office/drawing/2014/main" id="{B92290FA-0B19-4CFF-8E92-731620711CC4}"/>
                    </a:ext>
                  </a:extLst>
                </p:cNvPr>
                <p:cNvGrpSpPr/>
                <p:nvPr/>
              </p:nvGrpSpPr>
              <p:grpSpPr>
                <a:xfrm>
                  <a:off x="4704862" y="3733845"/>
                  <a:ext cx="3139488" cy="1090504"/>
                  <a:chOff x="724815" y="0"/>
                  <a:chExt cx="2294711" cy="757325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="" xmlns:a16="http://schemas.microsoft.com/office/drawing/2014/main" id="{FC985C72-04F1-405D-8DE9-F116E51867B3}"/>
                      </a:ext>
                    </a:extLst>
                  </p:cNvPr>
                  <p:cNvGrpSpPr/>
                  <p:nvPr/>
                </p:nvGrpSpPr>
                <p:grpSpPr>
                  <a:xfrm>
                    <a:off x="724815" y="0"/>
                    <a:ext cx="2294711" cy="757325"/>
                    <a:chOff x="146531" y="0"/>
                    <a:chExt cx="463906" cy="158262"/>
                  </a:xfrm>
                </p:grpSpPr>
                <p:sp>
                  <p:nvSpPr>
                    <p:cNvPr id="51" name="Rectangle: Rounded Corners 57">
                      <a:extLst>
                        <a:ext uri="{FF2B5EF4-FFF2-40B4-BE49-F238E27FC236}">
                          <a16:creationId xmlns="" xmlns:a16="http://schemas.microsoft.com/office/drawing/2014/main" id="{345A475F-677D-4FC4-95A6-C07CB0626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531" y="0"/>
                      <a:ext cx="463906" cy="158262"/>
                    </a:xfrm>
                    <a:prstGeom prst="round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4213" tIns="87106" rIns="174213" bIns="8710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600">
                        <a:latin typeface="IBM Plex Sans Text" panose="020B0603050000000000" pitchFamily="34" charset="0"/>
                      </a:endParaRPr>
                    </a:p>
                  </p:txBody>
                </p:sp>
                <p:sp>
                  <p:nvSpPr>
                    <p:cNvPr id="52" name="Flowchart: Connector 51">
                      <a:extLst>
                        <a:ext uri="{FF2B5EF4-FFF2-40B4-BE49-F238E27FC236}">
                          <a16:creationId xmlns="" xmlns:a16="http://schemas.microsoft.com/office/drawing/2014/main" id="{65D536A7-29BC-491A-9BAB-6808963205A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68289" y="15817"/>
                      <a:ext cx="126627" cy="126627"/>
                    </a:xfrm>
                    <a:prstGeom prst="flowChartConnector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4213" tIns="87106" rIns="174213" bIns="87106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600">
                        <a:latin typeface="IBM Plex Sans Text" panose="020B0603050000000000" pitchFamily="34" charset="0"/>
                      </a:endParaRPr>
                    </a:p>
                  </p:txBody>
                </p:sp>
              </p:grpSp>
              <p:sp>
                <p:nvSpPr>
                  <p:cNvPr id="49" name="Flowchart: Connector 48">
                    <a:extLst>
                      <a:ext uri="{FF2B5EF4-FFF2-40B4-BE49-F238E27FC236}">
                        <a16:creationId xmlns="" xmlns:a16="http://schemas.microsoft.com/office/drawing/2014/main" id="{F3E1A9F7-113D-4EC8-AA52-7AF225746B5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61841" y="75688"/>
                    <a:ext cx="629213" cy="608703"/>
                  </a:xfrm>
                  <a:prstGeom prst="flowChartConnector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4213" tIns="87106" rIns="174213" bIns="87106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600">
                      <a:latin typeface="IBM Plex Sans Text" panose="020B0603050000000000" pitchFamily="34" charset="0"/>
                    </a:endParaRPr>
                  </a:p>
                </p:txBody>
              </p:sp>
              <p:sp>
                <p:nvSpPr>
                  <p:cNvPr id="50" name="Flowchart: Connector 49">
                    <a:extLst>
                      <a:ext uri="{FF2B5EF4-FFF2-40B4-BE49-F238E27FC236}">
                        <a16:creationId xmlns="" xmlns:a16="http://schemas.microsoft.com/office/drawing/2014/main" id="{9ECD81D6-72AF-4FE4-BC6C-5FEF4E8A1F7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291242" y="75688"/>
                    <a:ext cx="629213" cy="608703"/>
                  </a:xfrm>
                  <a:prstGeom prst="flowChartConnector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4213" tIns="87106" rIns="174213" bIns="87106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600">
                      <a:latin typeface="IBM Plex Sans Text" panose="020B0603050000000000" pitchFamily="34" charset="0"/>
                    </a:endParaRPr>
                  </a:p>
                </p:txBody>
              </p:sp>
            </p:grpSp>
            <p:cxnSp>
              <p:nvCxnSpPr>
                <p:cNvPr id="39" name="Straight Arrow Connector 38">
                  <a:extLst>
                    <a:ext uri="{FF2B5EF4-FFF2-40B4-BE49-F238E27FC236}">
                      <a16:creationId xmlns="" xmlns:a16="http://schemas.microsoft.com/office/drawing/2014/main" id="{98D9847C-F068-47F4-A461-4EDECFE1406B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6284344" y="614149"/>
                  <a:ext cx="0" cy="696037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="" xmlns:a16="http://schemas.microsoft.com/office/drawing/2014/main" id="{4BFC44F7-8AF6-4A74-A84C-7C71E7456CB5}"/>
                    </a:ext>
                  </a:extLst>
                </p:cNvPr>
                <p:cNvCxnSpPr>
                  <a:cxnSpLocks/>
                  <a:stCxn id="64" idx="2"/>
                  <a:endCxn id="51" idx="0"/>
                </p:cNvCxnSpPr>
                <p:nvPr/>
              </p:nvCxnSpPr>
              <p:spPr>
                <a:xfrm flipH="1">
                  <a:off x="6274606" y="2400690"/>
                  <a:ext cx="9738" cy="1333155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="" xmlns:a16="http://schemas.microsoft.com/office/drawing/2014/main" id="{E906C799-2225-4494-AE61-E122ADF7AA98}"/>
                    </a:ext>
                  </a:extLst>
                </p:cNvPr>
                <p:cNvCxnSpPr>
                  <a:cxnSpLocks/>
                  <a:stCxn id="51" idx="2"/>
                  <a:endCxn id="57" idx="0"/>
                </p:cNvCxnSpPr>
                <p:nvPr/>
              </p:nvCxnSpPr>
              <p:spPr>
                <a:xfrm>
                  <a:off x="6274606" y="4824349"/>
                  <a:ext cx="5845" cy="1333155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="" xmlns:a16="http://schemas.microsoft.com/office/drawing/2014/main" id="{2EA7D256-F609-48F2-A2EC-B0E95FC70E8E}"/>
                    </a:ext>
                  </a:extLst>
                </p:cNvPr>
                <p:cNvCxnSpPr>
                  <a:cxnSpLocks/>
                  <a:stCxn id="57" idx="2"/>
                </p:cNvCxnSpPr>
                <p:nvPr/>
              </p:nvCxnSpPr>
              <p:spPr>
                <a:xfrm>
                  <a:off x="6280451" y="7248008"/>
                  <a:ext cx="3892" cy="1013849"/>
                </a:xfrm>
                <a:prstGeom prst="straightConnector1">
                  <a:avLst/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="" xmlns:a16="http://schemas.microsoft.com/office/drawing/2014/main" id="{A2D473D9-255A-403D-A0ED-5B4111276E43}"/>
                    </a:ext>
                  </a:extLst>
                </p:cNvPr>
                <p:cNvSpPr txBox="1"/>
                <p:nvPr/>
              </p:nvSpPr>
              <p:spPr>
                <a:xfrm>
                  <a:off x="915567" y="1419563"/>
                  <a:ext cx="2864346" cy="14120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i="1" dirty="0">
                      <a:latin typeface="IBM Plex Sans Text" panose="020B0603050000000000" pitchFamily="34" charset="0"/>
                    </a:rPr>
                    <a:t>Encoder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="" xmlns:a16="http://schemas.microsoft.com/office/drawing/2014/main" id="{4550AF43-9509-4455-910F-DA31D7750510}"/>
                    </a:ext>
                  </a:extLst>
                </p:cNvPr>
                <p:cNvSpPr txBox="1"/>
                <p:nvPr/>
              </p:nvSpPr>
              <p:spPr>
                <a:xfrm>
                  <a:off x="455026" y="6437860"/>
                  <a:ext cx="3297510" cy="14120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i="1" dirty="0">
                      <a:latin typeface="IBM Plex Sans Text" panose="020B0603050000000000" pitchFamily="34" charset="0"/>
                    </a:rPr>
                    <a:t>Decoder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>
                      <a:extLst>
                        <a:ext uri="{FF2B5EF4-FFF2-40B4-BE49-F238E27FC236}">
                          <a16:creationId xmlns="" xmlns:a16="http://schemas.microsoft.com/office/drawing/2014/main" id="{0F91A801-D0CD-4384-8A23-FD068E4CEA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6662" y="3673224"/>
                      <a:ext cx="2886589" cy="160038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oMath>
                        </m:oMathPara>
                      </a14:m>
                      <a:endParaRPr lang="en-US" sz="1100" dirty="0">
                        <a:latin typeface="IBM Plex Sans Text" panose="020B0603050000000000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xmlns="" xmlns:a14="http://schemas.microsoft.com/office/drawing/2010/main" id="{0F91A801-D0CD-4384-8A23-FD068E4CEA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36659" y="3673227"/>
                      <a:ext cx="2886592" cy="1277898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6" name="Connector: Elbow 52">
                  <a:extLst>
                    <a:ext uri="{FF2B5EF4-FFF2-40B4-BE49-F238E27FC236}">
                      <a16:creationId xmlns="" xmlns:a16="http://schemas.microsoft.com/office/drawing/2014/main" id="{94B98F66-DDE4-4623-BF8D-DD39AC43CA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6550930" y="721284"/>
                  <a:ext cx="2579431" cy="588888"/>
                </a:xfrm>
                <a:prstGeom prst="bentConnector3">
                  <a:avLst>
                    <a:gd name="adj1" fmla="val 95576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ctor: Elbow 53">
                  <a:extLst>
                    <a:ext uri="{FF2B5EF4-FFF2-40B4-BE49-F238E27FC236}">
                      <a16:creationId xmlns="" xmlns:a16="http://schemas.microsoft.com/office/drawing/2014/main" id="{E00290B6-6D40-405D-B56B-F33D3A010D95}"/>
                    </a:ext>
                  </a:extLst>
                </p:cNvPr>
                <p:cNvCxnSpPr>
                  <a:cxnSpLocks/>
                  <a:stCxn id="25" idx="0"/>
                  <a:endCxn id="57" idx="3"/>
                </p:cNvCxnSpPr>
                <p:nvPr/>
              </p:nvCxnSpPr>
              <p:spPr>
                <a:xfrm rot="16200000" flipH="1" flipV="1">
                  <a:off x="9162187" y="5096988"/>
                  <a:ext cx="1299055" cy="1912477"/>
                </a:xfrm>
                <a:prstGeom prst="bentConnector4">
                  <a:avLst>
                    <a:gd name="adj1" fmla="val -33219"/>
                    <a:gd name="adj2" fmla="val 55650"/>
                  </a:avLst>
                </a:prstGeom>
                <a:ln w="635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4367230" y="36360"/>
                <a:ext cx="8430538" cy="4007699"/>
                <a:chOff x="4367230" y="110500"/>
                <a:chExt cx="8430538" cy="4007699"/>
              </a:xfrm>
            </p:grpSpPr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80589" y="224769"/>
                  <a:ext cx="931519" cy="1093148"/>
                </a:xfrm>
                <a:prstGeom prst="rect">
                  <a:avLst/>
                </a:prstGeom>
              </p:spPr>
            </p:pic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24685" y="110500"/>
                  <a:ext cx="920303" cy="1220325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 rotWithShape="1">
                <a:blip r:embed="rId16"/>
                <a:srcRect t="59920" b="28562"/>
                <a:stretch/>
              </p:blipFill>
              <p:spPr>
                <a:xfrm>
                  <a:off x="5790208" y="3404177"/>
                  <a:ext cx="1166484" cy="178161"/>
                </a:xfrm>
                <a:prstGeom prst="rect">
                  <a:avLst/>
                </a:prstGeom>
              </p:spPr>
            </p:pic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 rotWithShape="1">
                <a:blip r:embed="rId16"/>
                <a:srcRect t="43592" b="44366"/>
                <a:stretch/>
              </p:blipFill>
              <p:spPr>
                <a:xfrm>
                  <a:off x="5772150" y="3069697"/>
                  <a:ext cx="1166484" cy="186259"/>
                </a:xfrm>
                <a:prstGeom prst="rect">
                  <a:avLst/>
                </a:prstGeom>
              </p:spPr>
            </p:pic>
            <p:sp>
              <p:nvSpPr>
                <p:cNvPr id="33" name="TextBox 32"/>
                <p:cNvSpPr txBox="1"/>
                <p:nvPr/>
              </p:nvSpPr>
              <p:spPr>
                <a:xfrm>
                  <a:off x="6595571" y="302851"/>
                  <a:ext cx="1894618" cy="11968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i="1" smtClean="0">
                      <a:latin typeface="IBM Plex Sans Text" panose="020B0603050000000000" pitchFamily="34" charset="0"/>
                    </a:rPr>
                    <a:t>Sampled</a:t>
                  </a:r>
                  <a:r>
                    <a:rPr lang="en-US" sz="900" i="1" dirty="0">
                      <a:latin typeface="IBM Plex Sans Text" panose="020B0603050000000000" pitchFamily="34" charset="0"/>
                    </a:rPr>
                    <a:t/>
                  </a:r>
                  <a:br>
                    <a:rPr lang="en-US" sz="900" i="1" dirty="0">
                      <a:latin typeface="IBM Plex Sans Text" panose="020B0603050000000000" pitchFamily="34" charset="0"/>
                    </a:rPr>
                  </a:br>
                  <a:r>
                    <a:rPr lang="en-US" sz="900" i="1" dirty="0">
                      <a:latin typeface="IBM Plex Sans Text" panose="020B0603050000000000" pitchFamily="34" charset="0"/>
                    </a:rPr>
                    <a:t>target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0822467" y="442085"/>
                  <a:ext cx="1975301" cy="119687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i="1" smtClean="0">
                      <a:latin typeface="IBM Plex Sans Text" panose="020B0603050000000000" pitchFamily="34" charset="0"/>
                    </a:rPr>
                    <a:t>Sampled </a:t>
                  </a:r>
                  <a:r>
                    <a:rPr lang="en-US" sz="900" i="1" dirty="0">
                      <a:latin typeface="IBM Plex Sans Text" panose="020B0603050000000000" pitchFamily="34" charset="0"/>
                    </a:rPr>
                    <a:t/>
                  </a:r>
                  <a:br>
                    <a:rPr lang="en-US" sz="900" i="1" dirty="0">
                      <a:latin typeface="IBM Plex Sans Text" panose="020B0603050000000000" pitchFamily="34" charset="0"/>
                    </a:rPr>
                  </a:br>
                  <a:r>
                    <a:rPr lang="en-US" sz="900" i="1" dirty="0">
                      <a:latin typeface="IBM Plex Sans Text" panose="020B0603050000000000" pitchFamily="34" charset="0"/>
                    </a:rPr>
                    <a:t>reference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4367230" y="2921327"/>
                  <a:ext cx="2171599" cy="11968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2000" i="1">
                      <a:latin typeface="IBM Plex Sans Text" panose="020B0603050000000000" pitchFamily="34" charset="0"/>
                    </a:defRPr>
                  </a:lvl1pPr>
                </a:lstStyle>
                <a:p>
                  <a:r>
                    <a:rPr lang="en-US" sz="900" smtClean="0"/>
                    <a:t>Sampled </a:t>
                  </a:r>
                  <a:endParaRPr lang="en-US" sz="900" dirty="0"/>
                </a:p>
                <a:p>
                  <a:r>
                    <a:rPr lang="en-US" sz="900" dirty="0"/>
                    <a:t>delta</a:t>
                  </a: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5737444" y="3906041"/>
                <a:ext cx="7060326" cy="3104365"/>
                <a:chOff x="5737444" y="3906041"/>
                <a:chExt cx="7060326" cy="3104365"/>
              </a:xfrm>
            </p:grpSpPr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812109" y="3906041"/>
                  <a:ext cx="1261023" cy="1376316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38479" y="5420118"/>
                  <a:ext cx="1092714" cy="1201985"/>
                </a:xfrm>
                <a:prstGeom prst="rect">
                  <a:avLst/>
                </a:prstGeom>
              </p:spPr>
            </p:pic>
            <p:sp>
              <p:nvSpPr>
                <p:cNvPr id="27" name="TextBox 26"/>
                <p:cNvSpPr txBox="1"/>
                <p:nvPr/>
              </p:nvSpPr>
              <p:spPr>
                <a:xfrm>
                  <a:off x="10729906" y="5282354"/>
                  <a:ext cx="2067864" cy="11968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2000" i="1">
                      <a:latin typeface="IBM Plex Sans Text" panose="020B0603050000000000" pitchFamily="34" charset="0"/>
                    </a:defRPr>
                  </a:lvl1pPr>
                </a:lstStyle>
                <a:p>
                  <a:r>
                    <a:rPr lang="en-US" sz="900" smtClean="0"/>
                    <a:t>New </a:t>
                  </a:r>
                  <a:r>
                    <a:rPr lang="en-US" sz="900" dirty="0"/>
                    <a:t>class</a:t>
                  </a:r>
                  <a:br>
                    <a:rPr lang="en-US" sz="900" dirty="0"/>
                  </a:br>
                  <a:r>
                    <a:rPr lang="en-US" sz="900" dirty="0"/>
                    <a:t>reference</a:t>
                  </a: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5737444" y="5364708"/>
                  <a:ext cx="2654765" cy="16456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2000" i="1">
                      <a:latin typeface="IBM Plex Sans Text" panose="020B0603050000000000" pitchFamily="34" charset="0"/>
                    </a:defRPr>
                  </a:lvl1pPr>
                </a:lstStyle>
                <a:p>
                  <a:r>
                    <a:rPr lang="en-US" sz="900" smtClean="0"/>
                    <a:t>Synthesized</a:t>
                  </a:r>
                  <a:r>
                    <a:rPr lang="en-US" sz="900" dirty="0"/>
                    <a:t/>
                  </a:r>
                  <a:br>
                    <a:rPr lang="en-US" sz="900" dirty="0"/>
                  </a:br>
                  <a:r>
                    <a:rPr lang="en-US" sz="900" dirty="0"/>
                    <a:t>new class</a:t>
                  </a:r>
                  <a:br>
                    <a:rPr lang="en-US" sz="900" dirty="0"/>
                  </a:br>
                  <a:r>
                    <a:rPr lang="en-US" sz="900" dirty="0"/>
                    <a:t>example</a:t>
                  </a:r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7858467" y="6220442"/>
                <a:ext cx="332435" cy="447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latin typeface="IBM Plex Sans Text" panose="020B0603050000000000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968694" y="6530075"/>
                <a:ext cx="332435" cy="247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latin typeface="IBM Plex Sans Text" panose="020B0603050000000000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19720876">
                <a:off x="7982125" y="6340888"/>
                <a:ext cx="332435" cy="1448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latin typeface="IBM Plex Sans Text" panose="020B0603050000000000" pitchFamily="34" charset="0"/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20435487" y="1276011"/>
              <a:ext cx="1781345" cy="605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Synthesis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8845139" y="1893159"/>
              <a:ext cx="5094173" cy="3656035"/>
            </a:xfrm>
            <a:prstGeom prst="roundRect">
              <a:avLst>
                <a:gd name="adj" fmla="val 3597"/>
              </a:avLst>
            </a:prstGeom>
            <a:noFill/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557306"/>
              </p:ext>
            </p:extLst>
          </p:nvPr>
        </p:nvGraphicFramePr>
        <p:xfrm>
          <a:off x="3395453" y="1273234"/>
          <a:ext cx="4433932" cy="48768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2280184"/>
                <a:gridCol w="2153748"/>
              </a:tblGrid>
              <a:tr h="994024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Method</a:t>
                      </a:r>
                      <a:endParaRPr lang="en-US" sz="2000"/>
                    </a:p>
                  </a:txBody>
                  <a:tcPr anchor="ctr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miniImageNet classification accuracy 1/5 shot</a:t>
                      </a:r>
                      <a:endParaRPr lang="en-US" sz="2000"/>
                    </a:p>
                  </a:txBody>
                  <a:tcPr anchor="ctr"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Matching networks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43.56 / 55.31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MAML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48.70 / 63.11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Relation networks</a:t>
                      </a:r>
                      <a:endParaRPr lang="en-US" sz="200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50.44 / 65.32</a:t>
                      </a:r>
                      <a:endParaRPr lang="en-US" sz="200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Prototypical Networks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49.42 / 68.20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kern="1200" baseline="0" smtClean="0"/>
                        <a:t>Large-margin</a:t>
                      </a:r>
                      <a:endParaRPr lang="en-US" sz="2000" b="0" i="0" u="none" strike="noStrike" kern="1200" baseline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51.08 / 67.57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Meta-SGD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54.24 / 70.86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kern="1200" baseline="0" smtClean="0"/>
                        <a:t>Semantic Feat. Aug.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kern="1200" baseline="0" smtClean="0"/>
                        <a:t>58.12 / 76.92</a:t>
                      </a:r>
                      <a:endParaRPr lang="en-US" sz="2000" b="0" i="0" u="none" strike="noStrike" kern="1200" baseline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Δ-encoder</a:t>
                      </a:r>
                      <a:endParaRPr lang="en-US" sz="2000" b="1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59.9 / 66.7</a:t>
                      </a: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LEO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61.76 / 77.59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756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3" grpId="0" animBg="1"/>
      <p:bldP spid="1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solidFill>
                  <a:srgbClr val="002060"/>
                </a:solidFill>
              </a:rPr>
              <a:t>Augmentation with GANs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972156"/>
            <a:ext cx="927334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latin typeface="NimbusRomNo9L-Regu"/>
              </a:rPr>
              <a:t>Covariance-Preserving Adversarial Augmentation </a:t>
            </a:r>
            <a:r>
              <a:rPr lang="en-US" sz="2000" b="1" smtClean="0">
                <a:solidFill>
                  <a:srgbClr val="0070C0"/>
                </a:solidFill>
                <a:latin typeface="NimbusRomNo9L-Regu"/>
              </a:rPr>
              <a:t>Networks </a:t>
            </a:r>
            <a:br>
              <a:rPr lang="en-US" sz="2000" b="1" smtClean="0">
                <a:solidFill>
                  <a:srgbClr val="0070C0"/>
                </a:solidFill>
                <a:latin typeface="NimbusRomNo9L-Regu"/>
              </a:rPr>
            </a:br>
            <a:r>
              <a:rPr lang="en-US" sz="2000" smtClean="0">
                <a:solidFill>
                  <a:srgbClr val="000000"/>
                </a:solidFill>
              </a:rPr>
              <a:t>Gao </a:t>
            </a:r>
            <a:r>
              <a:rPr lang="en-US" sz="2000">
                <a:solidFill>
                  <a:srgbClr val="000000"/>
                </a:solidFill>
              </a:rPr>
              <a:t>et.al., NIPS </a:t>
            </a:r>
            <a:r>
              <a:rPr lang="en-US" sz="2000" smtClean="0">
                <a:solidFill>
                  <a:srgbClr val="000000"/>
                </a:solidFill>
              </a:rPr>
              <a:t>2018</a:t>
            </a:r>
          </a:p>
          <a:p>
            <a:endParaRPr lang="en-US" sz="1200" smtClean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rgbClr val="000000"/>
                </a:solidFill>
              </a:rPr>
              <a:t>Act in </a:t>
            </a:r>
            <a:r>
              <a:rPr lang="en-US" sz="2000">
                <a:solidFill>
                  <a:srgbClr val="000000"/>
                </a:solidFill>
              </a:rPr>
              <a:t>in feature </a:t>
            </a:r>
            <a:r>
              <a:rPr lang="en-US" sz="2000" smtClean="0">
                <a:solidFill>
                  <a:srgbClr val="000000"/>
                </a:solidFill>
              </a:rPr>
              <a:t>space. Generate samples for novel </a:t>
            </a:r>
            <a:r>
              <a:rPr lang="en-US" sz="2000">
                <a:solidFill>
                  <a:srgbClr val="000000"/>
                </a:solidFill>
              </a:rPr>
              <a:t>categories </a:t>
            </a:r>
            <a:r>
              <a:rPr lang="en-US" sz="2000" smtClean="0">
                <a:solidFill>
                  <a:srgbClr val="000000"/>
                </a:solidFill>
              </a:rPr>
              <a:t/>
            </a:r>
            <a:br>
              <a:rPr lang="en-US" sz="2000" smtClean="0">
                <a:solidFill>
                  <a:srgbClr val="000000"/>
                </a:solidFill>
              </a:rPr>
            </a:br>
            <a:r>
              <a:rPr lang="en-US" sz="2000" smtClean="0">
                <a:solidFill>
                  <a:srgbClr val="000000"/>
                </a:solidFill>
              </a:rPr>
              <a:t>from offline categories, selected by proximity of samples.</a:t>
            </a:r>
          </a:p>
          <a:p>
            <a:endParaRPr lang="en-US" smtClean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rgbClr val="000000"/>
                </a:solidFill>
              </a:rPr>
              <a:t>Discriminate </a:t>
            </a:r>
            <a:r>
              <a:rPr lang="en-US" sz="2000">
                <a:solidFill>
                  <a:srgbClr val="000000"/>
                </a:solidFill>
              </a:rPr>
              <a:t>by classication</a:t>
            </a:r>
            <a:r>
              <a:rPr lang="en-US" sz="2000" smtClean="0">
                <a:solidFill>
                  <a:srgbClr val="000000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smtClean="0">
              <a:solidFill>
                <a:srgbClr val="0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624138" y="2522234"/>
            <a:ext cx="35110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real image </a:t>
            </a:r>
            <a:r>
              <a:rPr lang="en-US" sz="2000" smtClean="0">
                <a:solidFill>
                  <a:srgbClr val="000000"/>
                </a:solidFill>
              </a:rPr>
              <a:t>         </a:t>
            </a:r>
            <a:r>
              <a:rPr lang="en-US" sz="1200" smtClean="0">
                <a:solidFill>
                  <a:srgbClr val="000000"/>
                </a:solidFill>
              </a:rPr>
              <a:t> </a:t>
            </a:r>
            <a:r>
              <a:rPr lang="en-US" sz="2000" smtClean="0">
                <a:solidFill>
                  <a:srgbClr val="000000"/>
                </a:solidFill>
                <a:sym typeface="Wingdings" panose="05000000000000000000" pitchFamily="2" charset="2"/>
              </a:rPr>
              <a:t> correct class</a:t>
            </a:r>
          </a:p>
          <a:p>
            <a:r>
              <a:rPr lang="en-US" sz="2000" smtClean="0">
                <a:solidFill>
                  <a:srgbClr val="000000"/>
                </a:solidFill>
                <a:sym typeface="Wingdings" panose="05000000000000000000" pitchFamily="2" charset="2"/>
              </a:rPr>
              <a:t>synthetic </a:t>
            </a:r>
            <a:r>
              <a:rPr lang="en-US" sz="2000">
                <a:solidFill>
                  <a:srgbClr val="000000"/>
                </a:solidFill>
                <a:sym typeface="Wingdings" panose="05000000000000000000" pitchFamily="2" charset="2"/>
              </a:rPr>
              <a:t>image  </a:t>
            </a:r>
            <a:r>
              <a:rPr lang="en-US" sz="2000" smtClean="0">
                <a:solidFill>
                  <a:srgbClr val="000000"/>
                </a:solidFill>
                <a:sym typeface="Wingdings" panose="05000000000000000000" pitchFamily="2" charset="2"/>
              </a:rPr>
              <a:t>‘fake’</a:t>
            </a: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8060300" y="934570"/>
            <a:ext cx="3895722" cy="2493495"/>
            <a:chOff x="7615138" y="3648062"/>
            <a:chExt cx="3895722" cy="2493495"/>
          </a:xfrm>
        </p:grpSpPr>
        <p:sp>
          <p:nvSpPr>
            <p:cNvPr id="7" name="Trapezoid 6"/>
            <p:cNvSpPr/>
            <p:nvPr/>
          </p:nvSpPr>
          <p:spPr>
            <a:xfrm rot="5400000">
              <a:off x="9816477" y="4538054"/>
              <a:ext cx="937135" cy="631037"/>
            </a:xfrm>
            <a:prstGeom prst="trapezoid">
              <a:avLst>
                <a:gd name="adj" fmla="val 38445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357599" y="3648062"/>
              <a:ext cx="7360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latin typeface="NimbusRomNo9L-Medi"/>
                </a:rPr>
                <a:t>novel</a:t>
              </a: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025045" y="4616206"/>
              <a:ext cx="407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smtClean="0">
                  <a:latin typeface="NimbusRomNo9L-Medi"/>
                </a:rPr>
                <a:t>D</a:t>
              </a:r>
              <a:endParaRPr lang="en-US" sz="240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0600563" y="4677140"/>
              <a:ext cx="249539" cy="23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0600563" y="4799590"/>
              <a:ext cx="249539" cy="23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0600563" y="4918641"/>
              <a:ext cx="249539" cy="23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600564" y="5032658"/>
              <a:ext cx="249539" cy="238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7685030" y="4641807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mtClean="0">
                  <a:latin typeface="NimbusRomNo9L-Medi"/>
                </a:rPr>
                <a:t>base</a:t>
              </a:r>
              <a:endParaRPr lang="en-US"/>
            </a:p>
          </p:txBody>
        </p:sp>
        <p:sp>
          <p:nvSpPr>
            <p:cNvPr id="17" name="Trapezoid 16"/>
            <p:cNvSpPr/>
            <p:nvPr/>
          </p:nvSpPr>
          <p:spPr>
            <a:xfrm rot="16200000">
              <a:off x="8943267" y="5183431"/>
              <a:ext cx="593045" cy="483712"/>
            </a:xfrm>
            <a:prstGeom prst="trapezoid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8986772" y="5171157"/>
                  <a:ext cx="59202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6772" y="5171157"/>
                  <a:ext cx="592022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Elbow Connector 18"/>
            <p:cNvCxnSpPr>
              <a:stCxn id="7" idx="2"/>
              <a:endCxn id="17" idx="2"/>
            </p:cNvCxnSpPr>
            <p:nvPr/>
          </p:nvCxnSpPr>
          <p:spPr>
            <a:xfrm rot="10800000" flipV="1">
              <a:off x="9481646" y="4853573"/>
              <a:ext cx="487880" cy="571714"/>
            </a:xfrm>
            <a:prstGeom prst="bentConnector3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/>
            <p:cNvCxnSpPr>
              <a:stCxn id="7" idx="2"/>
            </p:cNvCxnSpPr>
            <p:nvPr/>
          </p:nvCxnSpPr>
          <p:spPr>
            <a:xfrm rot="10800000">
              <a:off x="9029640" y="4383545"/>
              <a:ext cx="939887" cy="47002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endCxn id="17" idx="0"/>
            </p:cNvCxnSpPr>
            <p:nvPr/>
          </p:nvCxnSpPr>
          <p:spPr>
            <a:xfrm>
              <a:off x="8643869" y="5425287"/>
              <a:ext cx="3540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7690779" y="5723604"/>
              <a:ext cx="765957" cy="35467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mtClean="0">
                  <a:solidFill>
                    <a:srgbClr val="002060"/>
                  </a:solidFill>
                </a:rPr>
                <a:t>‘cat’</a:t>
              </a:r>
              <a:endParaRPr lang="en-US" sz="1400">
                <a:solidFill>
                  <a:srgbClr val="002060"/>
                </a:solidFill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8960" y="3989986"/>
              <a:ext cx="620676" cy="61791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923" y="5469199"/>
              <a:ext cx="565298" cy="67235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5138" y="4983700"/>
              <a:ext cx="1021306" cy="669131"/>
            </a:xfrm>
            <a:prstGeom prst="rect">
              <a:avLst/>
            </a:prstGeom>
          </p:spPr>
        </p:pic>
        <p:cxnSp>
          <p:nvCxnSpPr>
            <p:cNvPr id="38" name="Elbow Connector 37"/>
            <p:cNvCxnSpPr>
              <a:stCxn id="17" idx="0"/>
              <a:endCxn id="32" idx="3"/>
            </p:cNvCxnSpPr>
            <p:nvPr/>
          </p:nvCxnSpPr>
          <p:spPr>
            <a:xfrm rot="10800000" flipV="1">
              <a:off x="8456736" y="5425286"/>
              <a:ext cx="541198" cy="475657"/>
            </a:xfrm>
            <a:prstGeom prst="bentConnector3">
              <a:avLst>
                <a:gd name="adj1" fmla="val 2387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10850102" y="4434401"/>
              <a:ext cx="660758" cy="8678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600" smtClean="0">
                  <a:solidFill>
                    <a:srgbClr val="002060"/>
                  </a:solidFill>
                </a:rPr>
                <a:t>cat</a:t>
              </a:r>
            </a:p>
            <a:p>
              <a:pPr>
                <a:lnSpc>
                  <a:spcPts val="1500"/>
                </a:lnSpc>
              </a:pPr>
              <a:r>
                <a:rPr lang="en-US" sz="1600" smtClean="0">
                  <a:solidFill>
                    <a:srgbClr val="002060"/>
                  </a:solidFill>
                </a:rPr>
                <a:t>puma</a:t>
              </a:r>
            </a:p>
            <a:p>
              <a:pPr>
                <a:lnSpc>
                  <a:spcPts val="1500"/>
                </a:lnSpc>
              </a:pPr>
              <a:r>
                <a:rPr lang="en-US" sz="1600" smtClean="0">
                  <a:solidFill>
                    <a:srgbClr val="002060"/>
                  </a:solidFill>
                </a:rPr>
                <a:t>…</a:t>
              </a:r>
            </a:p>
            <a:p>
              <a:pPr>
                <a:lnSpc>
                  <a:spcPts val="1500"/>
                </a:lnSpc>
              </a:pPr>
              <a:r>
                <a:rPr lang="en-US" sz="1600" smtClean="0">
                  <a:solidFill>
                    <a:srgbClr val="FF0000"/>
                  </a:solidFill>
                </a:rPr>
                <a:t>fake</a:t>
              </a:r>
              <a:endParaRPr lang="en-US" sz="1600">
                <a:solidFill>
                  <a:srgbClr val="FF0000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238182" y="3944188"/>
            <a:ext cx="363448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Cycle-consistency </a:t>
            </a:r>
            <a:r>
              <a:rPr lang="en-US" sz="2000" smtClean="0"/>
              <a:t>constraint:</a:t>
            </a:r>
            <a:endParaRPr lang="en-US" sz="2000">
              <a:solidFill>
                <a:srgbClr val="000000"/>
              </a:solidFill>
            </a:endParaRPr>
          </a:p>
          <a:p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4814915"/>
            <a:ext cx="85502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/>
              <a:t>Preserve the category distribution during </a:t>
            </a:r>
            <a:r>
              <a:rPr lang="en-US" sz="2000" smtClean="0">
                <a:sym typeface="Wingdings" panose="05000000000000000000" pitchFamily="2" charset="2"/>
              </a:rPr>
              <a:t>transfer of</a:t>
            </a:r>
            <a:r>
              <a:rPr lang="en-US" sz="2000" smtClean="0"/>
              <a:t> base</a:t>
            </a:r>
            <a:r>
              <a:rPr lang="en-US" sz="2000" smtClean="0">
                <a:sym typeface="Wingdings" panose="05000000000000000000" pitchFamily="2" charset="2"/>
              </a:rPr>
              <a:t> novel category. </a:t>
            </a:r>
          </a:p>
          <a:p>
            <a:r>
              <a:rPr lang="en-US" sz="2000" smtClean="0">
                <a:sym typeface="Wingdings" panose="05000000000000000000" pitchFamily="2" charset="2"/>
              </a:rPr>
              <a:t>      O</a:t>
            </a:r>
            <a:r>
              <a:rPr lang="en-US" sz="2000" smtClean="0"/>
              <a:t>bjective</a:t>
            </a:r>
            <a:r>
              <a:rPr lang="en-US" sz="2000"/>
              <a:t>: </a:t>
            </a:r>
            <a:r>
              <a:rPr lang="en-US" sz="2000" smtClean="0"/>
              <a:t>penalize the </a:t>
            </a:r>
            <a:r>
              <a:rPr lang="en-US" sz="2000" b="1"/>
              <a:t>difference between </a:t>
            </a:r>
            <a:r>
              <a:rPr lang="en-US" sz="2000" b="1" smtClean="0"/>
              <a:t>the two </a:t>
            </a:r>
            <a:r>
              <a:rPr lang="en-US" sz="2000" b="1"/>
              <a:t>covariance </a:t>
            </a:r>
            <a:r>
              <a:rPr lang="en-US" sz="2000" b="1" smtClean="0"/>
              <a:t>matrices </a:t>
            </a:r>
            <a:r>
              <a:rPr lang="en-US" sz="2000" smtClean="0"/>
              <a:t>via</a:t>
            </a:r>
            <a:r>
              <a:rPr lang="en-US" sz="2000" i="1"/>
              <a:t> </a:t>
            </a:r>
            <a:r>
              <a:rPr lang="en-US" sz="2000" i="1" smtClean="0"/>
              <a:t> </a:t>
            </a:r>
            <a:br>
              <a:rPr lang="en-US" sz="2000" i="1" smtClean="0"/>
            </a:br>
            <a:r>
              <a:rPr lang="en-US" sz="2000" i="1" smtClean="0"/>
              <a:t>      Ky </a:t>
            </a:r>
            <a:r>
              <a:rPr lang="en-US" sz="2000" i="1"/>
              <a:t>Fan </a:t>
            </a:r>
            <a:r>
              <a:rPr lang="en-US" sz="2000"/>
              <a:t>m</a:t>
            </a:r>
            <a:r>
              <a:rPr lang="en-US" sz="2000" i="1"/>
              <a:t>-norm</a:t>
            </a:r>
            <a:r>
              <a:rPr lang="en-US" sz="2000"/>
              <a:t>, </a:t>
            </a:r>
            <a:r>
              <a:rPr lang="en-US" sz="2000" i="1"/>
              <a:t>i.e.</a:t>
            </a:r>
            <a:r>
              <a:rPr lang="en-US" sz="2000"/>
              <a:t>, the sum of singular values </a:t>
            </a:r>
            <a:r>
              <a:rPr lang="en-US" sz="2000" smtClean="0"/>
              <a:t>of m-truncated SVD:</a:t>
            </a:r>
            <a:endParaRPr lang="en-US" sz="2000">
              <a:solidFill>
                <a:srgbClr val="000000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4401850" y="3734777"/>
            <a:ext cx="5033501" cy="751771"/>
            <a:chOff x="4392268" y="3888492"/>
            <a:chExt cx="5033501" cy="751771"/>
          </a:xfrm>
        </p:grpSpPr>
        <p:sp>
          <p:nvSpPr>
            <p:cNvPr id="29" name="Trapezoid 28"/>
            <p:cNvSpPr/>
            <p:nvPr/>
          </p:nvSpPr>
          <p:spPr>
            <a:xfrm rot="16200000">
              <a:off x="5664097" y="4028883"/>
              <a:ext cx="593045" cy="483712"/>
            </a:xfrm>
            <a:prstGeom prst="trapezoid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5677359" y="4022985"/>
                  <a:ext cx="59202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7359" y="4022985"/>
                  <a:ext cx="592021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rapezoid 30"/>
            <p:cNvSpPr/>
            <p:nvPr/>
          </p:nvSpPr>
          <p:spPr>
            <a:xfrm rot="16200000">
              <a:off x="7580193" y="4025735"/>
              <a:ext cx="593045" cy="483712"/>
            </a:xfrm>
            <a:prstGeom prst="trapezoid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268" y="3947805"/>
              <a:ext cx="946012" cy="633146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>
              <a:stCxn id="15" idx="3"/>
              <a:endCxn id="29" idx="0"/>
            </p:cNvCxnSpPr>
            <p:nvPr/>
          </p:nvCxnSpPr>
          <p:spPr>
            <a:xfrm>
              <a:off x="5338280" y="4264378"/>
              <a:ext cx="380484" cy="63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9" idx="2"/>
            </p:cNvCxnSpPr>
            <p:nvPr/>
          </p:nvCxnSpPr>
          <p:spPr>
            <a:xfrm>
              <a:off x="6202476" y="4270739"/>
              <a:ext cx="25071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73"/>
            <a:stretch/>
          </p:blipFill>
          <p:spPr>
            <a:xfrm>
              <a:off x="6541555" y="3888492"/>
              <a:ext cx="686003" cy="751771"/>
            </a:xfrm>
            <a:prstGeom prst="rect">
              <a:avLst/>
            </a:prstGeom>
          </p:spPr>
        </p:pic>
        <p:cxnSp>
          <p:nvCxnSpPr>
            <p:cNvPr id="44" name="Straight Arrow Connector 43"/>
            <p:cNvCxnSpPr/>
            <p:nvPr/>
          </p:nvCxnSpPr>
          <p:spPr>
            <a:xfrm>
              <a:off x="7368269" y="4281631"/>
              <a:ext cx="25071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9757" y="3987906"/>
              <a:ext cx="946012" cy="633146"/>
            </a:xfrm>
            <a:prstGeom prst="rect">
              <a:avLst/>
            </a:prstGeom>
          </p:spPr>
        </p:pic>
        <p:cxnSp>
          <p:nvCxnSpPr>
            <p:cNvPr id="47" name="Straight Arrow Connector 46"/>
            <p:cNvCxnSpPr/>
            <p:nvPr/>
          </p:nvCxnSpPr>
          <p:spPr>
            <a:xfrm>
              <a:off x="8098444" y="4281631"/>
              <a:ext cx="380484" cy="63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/>
                <p:cNvSpPr/>
                <p:nvPr/>
              </p:nvSpPr>
              <p:spPr>
                <a:xfrm>
                  <a:off x="7566637" y="4015241"/>
                  <a:ext cx="59195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48" name="Rectangle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637" y="4015241"/>
                  <a:ext cx="591957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3139" y="4704547"/>
            <a:ext cx="2931397" cy="172501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1310" y="5817434"/>
            <a:ext cx="6273549" cy="785659"/>
          </a:xfrm>
          <a:prstGeom prst="rect">
            <a:avLst/>
          </a:prstGeom>
        </p:spPr>
      </p:pic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811453"/>
              </p:ext>
            </p:extLst>
          </p:nvPr>
        </p:nvGraphicFramePr>
        <p:xfrm>
          <a:off x="3150792" y="2551306"/>
          <a:ext cx="5258623" cy="2808287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2043946"/>
                <a:gridCol w="1603047"/>
                <a:gridCol w="1611630"/>
              </a:tblGrid>
              <a:tr h="902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Method</a:t>
                      </a:r>
                    </a:p>
                    <a:p>
                      <a:pPr algn="ctr"/>
                      <a:endParaRPr lang="en-US" sz="2000"/>
                    </a:p>
                  </a:txBody>
                  <a:tcPr anchor="ctr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ImageNet</a:t>
                      </a:r>
                      <a:r>
                        <a:rPr lang="en-US" sz="2000" baseline="0" smtClean="0"/>
                        <a:t> top5 </a:t>
                      </a:r>
                      <a:r>
                        <a:rPr lang="en-US" sz="2000" smtClean="0"/>
                        <a:t>classification accuracy 1/5 shot</a:t>
                      </a:r>
                      <a:endParaRPr lang="en-US" sz="2000"/>
                    </a:p>
                  </a:txBody>
                  <a:tcPr anchor="ctr"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/>
                    </a:p>
                  </a:txBody>
                  <a:tcPr anchor="ctr"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24154"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 anchor="ctr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Novel</a:t>
                      </a:r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Base+Novel</a:t>
                      </a:r>
                      <a:endParaRPr lang="en-US" sz="2000"/>
                    </a:p>
                  </a:txBody>
                  <a:tcPr anchor="ctr"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90771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Wang et.al., 2018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/>
                        <a:t>43.3 / 68.4</a:t>
                      </a:r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55.8 / 71.1</a:t>
                      </a:r>
                      <a:endParaRPr lang="en-US" sz="200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90771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</a:rPr>
                        <a:t>Gao et.al., 2018</a:t>
                      </a:r>
                      <a:endParaRPr lang="en-US" sz="2000" b="1" i="0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48.4 / 70.2</a:t>
                      </a:r>
                      <a:endParaRPr lang="en-US" sz="2000" b="1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58.5 / 73.5</a:t>
                      </a:r>
                      <a:endParaRPr lang="en-US" sz="2000" b="1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96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Elbow Connector 71"/>
          <p:cNvCxnSpPr/>
          <p:nvPr/>
        </p:nvCxnSpPr>
        <p:spPr>
          <a:xfrm flipV="1">
            <a:off x="6833159" y="4452553"/>
            <a:ext cx="1781392" cy="145585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t="7789" r="7108" b="2342"/>
          <a:stretch/>
        </p:blipFill>
        <p:spPr>
          <a:xfrm>
            <a:off x="1425782" y="4999763"/>
            <a:ext cx="799310" cy="81789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33" y="3087423"/>
            <a:ext cx="998932" cy="66573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4" b="6996"/>
          <a:stretch/>
        </p:blipFill>
        <p:spPr>
          <a:xfrm>
            <a:off x="1382731" y="1437327"/>
            <a:ext cx="800820" cy="883868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8600" y="238125"/>
            <a:ext cx="10375900" cy="676275"/>
          </a:xfrm>
        </p:spPr>
        <p:txBody>
          <a:bodyPr>
            <a:normAutofit fontScale="90000"/>
          </a:bodyPr>
          <a:lstStyle/>
          <a:p>
            <a:r>
              <a:rPr lang="en-US" b="1" smtClean="0">
                <a:solidFill>
                  <a:srgbClr val="002060"/>
                </a:solidFill>
              </a:rPr>
              <a:t>Problem statement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0144" y="945027"/>
            <a:ext cx="527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Using a large annotated offline dataset,</a:t>
            </a:r>
            <a:endParaRPr lang="en-US" sz="2000"/>
          </a:p>
        </p:txBody>
      </p:sp>
      <p:sp>
        <p:nvSpPr>
          <p:cNvPr id="20" name="Rounded Rectangle 19"/>
          <p:cNvSpPr/>
          <p:nvPr/>
        </p:nvSpPr>
        <p:spPr>
          <a:xfrm>
            <a:off x="3814119" y="2150076"/>
            <a:ext cx="1037967" cy="3056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/>
          <p:nvPr/>
        </p:nvCxnSpPr>
        <p:spPr>
          <a:xfrm>
            <a:off x="2171914" y="1809033"/>
            <a:ext cx="1640772" cy="1273160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9" idx="3"/>
          </p:cNvCxnSpPr>
          <p:nvPr/>
        </p:nvCxnSpPr>
        <p:spPr>
          <a:xfrm>
            <a:off x="2233513" y="3309148"/>
            <a:ext cx="1579173" cy="279334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2102382" y="4573106"/>
            <a:ext cx="1710304" cy="1359948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808510" y="2471265"/>
            <a:ext cx="888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n-US" sz="1600" smtClean="0">
                <a:solidFill>
                  <a:schemeClr val="bg1">
                    <a:lumMod val="50000"/>
                  </a:schemeClr>
                </a:solidFill>
              </a:rPr>
              <a:t>og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69561" y="4422236"/>
            <a:ext cx="959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bg1">
                    <a:lumMod val="50000"/>
                  </a:schemeClr>
                </a:solidFill>
              </a:rPr>
              <a:t>elephant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57226" y="6465793"/>
            <a:ext cx="12263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mtClean="0">
                <a:solidFill>
                  <a:schemeClr val="bg1">
                    <a:lumMod val="50000"/>
                  </a:schemeClr>
                </a:solidFill>
              </a:rPr>
              <a:t>monkey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96407" y="5239849"/>
            <a:ext cx="1173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Offline training</a:t>
            </a:r>
            <a:endParaRPr lang="en-US" sz="2000"/>
          </a:p>
        </p:txBody>
      </p:sp>
      <p:cxnSp>
        <p:nvCxnSpPr>
          <p:cNvPr id="57" name="Straight Connector 56"/>
          <p:cNvCxnSpPr>
            <a:stCxn id="20" idx="3"/>
          </p:cNvCxnSpPr>
          <p:nvPr/>
        </p:nvCxnSpPr>
        <p:spPr>
          <a:xfrm flipV="1">
            <a:off x="4852086" y="3643409"/>
            <a:ext cx="3265910" cy="347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324929" y="938257"/>
            <a:ext cx="5728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perform   </a:t>
            </a:r>
            <a:r>
              <a:rPr lang="en-US" sz="2400" smtClean="0">
                <a:solidFill>
                  <a:srgbClr val="00B0F0"/>
                </a:solidFill>
              </a:rPr>
              <a:t>                        </a:t>
            </a:r>
            <a:r>
              <a:rPr lang="en-US" sz="2400" smtClean="0"/>
              <a:t>for novel categories,</a:t>
            </a:r>
            <a:br>
              <a:rPr lang="en-US" sz="2400" smtClean="0"/>
            </a:br>
            <a:r>
              <a:rPr lang="en-US" sz="2400" smtClean="0"/>
              <a:t>represented by just a few samples each.</a:t>
            </a:r>
            <a:endParaRPr lang="en-US" sz="2000"/>
          </a:p>
        </p:txBody>
      </p:sp>
      <p:sp>
        <p:nvSpPr>
          <p:cNvPr id="58" name="TextBox 57"/>
          <p:cNvSpPr txBox="1"/>
          <p:nvPr/>
        </p:nvSpPr>
        <p:spPr>
          <a:xfrm>
            <a:off x="5038970" y="3262696"/>
            <a:ext cx="2148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92D050"/>
                </a:solidFill>
              </a:rPr>
              <a:t>knowledge transfer</a:t>
            </a:r>
            <a:endParaRPr lang="en-US" sz="2000">
              <a:solidFill>
                <a:srgbClr val="92D050"/>
              </a:solidFill>
            </a:endParaRPr>
          </a:p>
        </p:txBody>
      </p:sp>
      <p:cxnSp>
        <p:nvCxnSpPr>
          <p:cNvPr id="63" name="Elbow Connector 62"/>
          <p:cNvCxnSpPr/>
          <p:nvPr/>
        </p:nvCxnSpPr>
        <p:spPr>
          <a:xfrm>
            <a:off x="7374589" y="2723864"/>
            <a:ext cx="769257" cy="619690"/>
          </a:xfrm>
          <a:prstGeom prst="bentConnector3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9155963" y="3643409"/>
            <a:ext cx="589399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485969" y="3005000"/>
            <a:ext cx="888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lemur</a:t>
            </a:r>
          </a:p>
        </p:txBody>
      </p:sp>
      <p:sp>
        <p:nvSpPr>
          <p:cNvPr id="83" name="Rectangle 82"/>
          <p:cNvSpPr/>
          <p:nvPr/>
        </p:nvSpPr>
        <p:spPr>
          <a:xfrm>
            <a:off x="6491085" y="5033028"/>
            <a:ext cx="6805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rabbit</a:t>
            </a:r>
          </a:p>
        </p:txBody>
      </p:sp>
      <p:sp>
        <p:nvSpPr>
          <p:cNvPr id="84" name="Rectangle 83"/>
          <p:cNvSpPr/>
          <p:nvPr/>
        </p:nvSpPr>
        <p:spPr>
          <a:xfrm>
            <a:off x="6308665" y="6361052"/>
            <a:ext cx="12127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mongoose</a:t>
            </a:r>
          </a:p>
        </p:txBody>
      </p:sp>
      <p:sp>
        <p:nvSpPr>
          <p:cNvPr id="85" name="Trapezoid 84"/>
          <p:cNvSpPr/>
          <p:nvPr/>
        </p:nvSpPr>
        <p:spPr>
          <a:xfrm rot="5400000">
            <a:off x="9475777" y="3341014"/>
            <a:ext cx="1031826" cy="540744"/>
          </a:xfrm>
          <a:prstGeom prst="trapezoi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576820" y="4134545"/>
            <a:ext cx="2148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B0F0"/>
                </a:solidFill>
              </a:rPr>
              <a:t>model </a:t>
            </a: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>for novel categories</a:t>
            </a:r>
            <a:endParaRPr lang="en-US" sz="2000"/>
          </a:p>
        </p:txBody>
      </p:sp>
      <p:sp>
        <p:nvSpPr>
          <p:cNvPr id="90" name="TextBox 89"/>
          <p:cNvSpPr txBox="1"/>
          <p:nvPr/>
        </p:nvSpPr>
        <p:spPr>
          <a:xfrm>
            <a:off x="6644354" y="924958"/>
            <a:ext cx="149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B0F0"/>
                </a:solidFill>
              </a:rPr>
              <a:t>given task</a:t>
            </a:r>
            <a:endParaRPr lang="en-US" sz="2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2" y="1459988"/>
            <a:ext cx="621149" cy="7357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3" t="5432" r="13863" b="-411"/>
          <a:stretch/>
        </p:blipFill>
        <p:spPr>
          <a:xfrm>
            <a:off x="931758" y="1577248"/>
            <a:ext cx="682923" cy="6015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03" y="2068159"/>
            <a:ext cx="901700" cy="65411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6" r="13556"/>
          <a:stretch/>
        </p:blipFill>
        <p:spPr>
          <a:xfrm>
            <a:off x="342041" y="2045585"/>
            <a:ext cx="683141" cy="66912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8"/>
          <a:stretch/>
        </p:blipFill>
        <p:spPr>
          <a:xfrm>
            <a:off x="1187414" y="2901266"/>
            <a:ext cx="1046099" cy="81576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17" y="3820479"/>
            <a:ext cx="880185" cy="5870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6" r="28605"/>
          <a:stretch/>
        </p:blipFill>
        <p:spPr>
          <a:xfrm>
            <a:off x="420742" y="3700382"/>
            <a:ext cx="632011" cy="656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1" y="5653939"/>
            <a:ext cx="541236" cy="8118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2" y="3495589"/>
            <a:ext cx="957347" cy="5358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4" t="27031" r="20311"/>
          <a:stretch/>
        </p:blipFill>
        <p:spPr>
          <a:xfrm>
            <a:off x="1156106" y="5833090"/>
            <a:ext cx="966778" cy="6630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5" y="4985491"/>
            <a:ext cx="867071" cy="617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/>
          <a:stretch/>
        </p:blipFill>
        <p:spPr>
          <a:xfrm>
            <a:off x="843435" y="5384910"/>
            <a:ext cx="929312" cy="5722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 r="14844"/>
          <a:stretch/>
        </p:blipFill>
        <p:spPr>
          <a:xfrm>
            <a:off x="6263537" y="2014721"/>
            <a:ext cx="1111052" cy="9501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4" b="5926"/>
          <a:stretch/>
        </p:blipFill>
        <p:spPr>
          <a:xfrm>
            <a:off x="6255883" y="5382140"/>
            <a:ext cx="1066483" cy="96636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5" r="10228"/>
          <a:stretch/>
        </p:blipFill>
        <p:spPr>
          <a:xfrm>
            <a:off x="6263537" y="4019627"/>
            <a:ext cx="1066178" cy="102994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8143846" y="4671913"/>
            <a:ext cx="1716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Online training</a:t>
            </a:r>
            <a:endParaRPr lang="en-US" sz="2000"/>
          </a:p>
        </p:txBody>
      </p:sp>
      <p:sp>
        <p:nvSpPr>
          <p:cNvPr id="71" name="Rounded Rectangle 70"/>
          <p:cNvSpPr/>
          <p:nvPr/>
        </p:nvSpPr>
        <p:spPr>
          <a:xfrm>
            <a:off x="8127545" y="2625154"/>
            <a:ext cx="1037967" cy="20215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Elbow Connector 75"/>
          <p:cNvCxnSpPr/>
          <p:nvPr/>
        </p:nvCxnSpPr>
        <p:spPr>
          <a:xfrm flipV="1">
            <a:off x="7322366" y="3856849"/>
            <a:ext cx="821480" cy="504317"/>
          </a:xfrm>
          <a:prstGeom prst="bentConnector3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 rot="5400000">
            <a:off x="68181" y="4623365"/>
            <a:ext cx="88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…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39179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8" grpId="0"/>
      <p:bldP spid="81" grpId="0"/>
      <p:bldP spid="83" grpId="0"/>
      <p:bldP spid="84" grpId="0"/>
      <p:bldP spid="85" grpId="0" animBg="1"/>
      <p:bldP spid="86" grpId="0"/>
      <p:bldP spid="90" grpId="0"/>
      <p:bldP spid="67" grpId="0"/>
      <p:bldP spid="7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0" y="1341120"/>
            <a:ext cx="12070080" cy="4905831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mienne" panose="04000508060000020003" pitchFamily="82" charset="0"/>
              </a:rPr>
              <a:t>My personal view on the evolution of Machine </a:t>
            </a:r>
            <a:r>
              <a:rPr lang="en-US" smtClean="0">
                <a:latin typeface="Amienne" panose="04000508060000020003" pitchFamily="82" charset="0"/>
              </a:rPr>
              <a:t>Learning</a:t>
            </a:r>
            <a:endParaRPr lang="en-US">
              <a:latin typeface="Amienne" panose="04000508060000020003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4815847"/>
            <a:ext cx="1175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rgbClr val="0070C0"/>
                </a:solidFill>
              </a:rPr>
              <a:t>Developing ML: </a:t>
            </a:r>
            <a:r>
              <a:rPr lang="en-US" sz="3600" smtClean="0">
                <a:solidFill>
                  <a:srgbClr val="0070C0"/>
                </a:solidFill>
              </a:rPr>
              <a:t>continuous life-long learning on various tasks</a:t>
            </a:r>
            <a:endParaRPr lang="en-US" sz="360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1705318"/>
            <a:ext cx="11268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/>
              <a:t>Classic ML: </a:t>
            </a:r>
            <a:r>
              <a:rPr lang="en-US" sz="3600"/>
              <a:t>One dataset, one task, one heavy </a:t>
            </a:r>
            <a:r>
              <a:rPr lang="en-US" sz="3600" smtClean="0"/>
              <a:t>training</a:t>
            </a:r>
            <a:endParaRPr lang="en-US" sz="3600"/>
          </a:p>
        </p:txBody>
      </p:sp>
      <p:sp>
        <p:nvSpPr>
          <p:cNvPr id="8" name="Rectangle 7"/>
          <p:cNvSpPr/>
          <p:nvPr/>
        </p:nvSpPr>
        <p:spPr>
          <a:xfrm>
            <a:off x="228600" y="3098970"/>
            <a:ext cx="116677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</a:rPr>
              <a:t>Few-shot ML: </a:t>
            </a:r>
            <a:r>
              <a:rPr lang="en-US" sz="3600">
                <a:solidFill>
                  <a:srgbClr val="002060"/>
                </a:solidFill>
              </a:rPr>
              <a:t>Heavy offline training, then easy learning on similar tasks</a:t>
            </a:r>
          </a:p>
        </p:txBody>
      </p:sp>
    </p:spTree>
    <p:extLst>
      <p:ext uri="{BB962C8B-B14F-4D97-AF65-F5344CB8AC3E}">
        <p14:creationId xmlns:p14="http://schemas.microsoft.com/office/powerpoint/2010/main" val="115990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2001" y="2535117"/>
            <a:ext cx="67874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mtClean="0">
                <a:latin typeface="Algerian" panose="04020705040A02060702" pitchFamily="82" charset="0"/>
              </a:rPr>
              <a:t>Thank you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81111" y="6144071"/>
            <a:ext cx="9755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The presentation is available at </a:t>
            </a:r>
            <a:r>
              <a:rPr lang="en-US" sz="2000">
                <a:hlinkClick r:id="rId2"/>
              </a:rPr>
              <a:t>http://</a:t>
            </a:r>
            <a:r>
              <a:rPr lang="en-US" sz="2000" smtClean="0">
                <a:hlinkClick r:id="rId2"/>
              </a:rPr>
              <a:t>www.research.ibm.com/haifa/dept/imt/ist_dm.shtml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0221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8600" y="238125"/>
            <a:ext cx="10375900" cy="676275"/>
          </a:xfrm>
        </p:spPr>
        <p:txBody>
          <a:bodyPr>
            <a:normAutofit fontScale="90000"/>
          </a:bodyPr>
          <a:lstStyle/>
          <a:p>
            <a:r>
              <a:rPr lang="en-US" b="1" smtClean="0">
                <a:solidFill>
                  <a:srgbClr val="002060"/>
                </a:solidFill>
              </a:rPr>
              <a:t>Problem statement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0144" y="945027"/>
            <a:ext cx="527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Using a large annotated offline dataset,</a:t>
            </a:r>
            <a:endParaRPr lang="en-US" sz="2000"/>
          </a:p>
        </p:txBody>
      </p:sp>
      <p:sp>
        <p:nvSpPr>
          <p:cNvPr id="20" name="Rounded Rectangle 19"/>
          <p:cNvSpPr/>
          <p:nvPr/>
        </p:nvSpPr>
        <p:spPr>
          <a:xfrm>
            <a:off x="3814119" y="2150076"/>
            <a:ext cx="1037967" cy="3056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stCxn id="20" idx="3"/>
          </p:cNvCxnSpPr>
          <p:nvPr/>
        </p:nvCxnSpPr>
        <p:spPr>
          <a:xfrm flipV="1">
            <a:off x="4852086" y="3643409"/>
            <a:ext cx="3265910" cy="347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038970" y="3262696"/>
            <a:ext cx="2148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92D050"/>
                </a:solidFill>
              </a:rPr>
              <a:t>knowledge transfer</a:t>
            </a:r>
            <a:endParaRPr lang="en-US" sz="2000">
              <a:solidFill>
                <a:srgbClr val="92D050"/>
              </a:solidFill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9155963" y="3643409"/>
            <a:ext cx="589399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rapezoid 84"/>
          <p:cNvSpPr/>
          <p:nvPr/>
        </p:nvSpPr>
        <p:spPr>
          <a:xfrm rot="5400000">
            <a:off x="9475777" y="3341014"/>
            <a:ext cx="1031826" cy="540744"/>
          </a:xfrm>
          <a:prstGeom prst="trapezoi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576820" y="4134545"/>
            <a:ext cx="2148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B0F0"/>
                </a:solidFill>
              </a:rPr>
              <a:t>classifier</a:t>
            </a: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>for novel categories</a:t>
            </a:r>
            <a:endParaRPr lang="en-US" sz="2000"/>
          </a:p>
        </p:txBody>
      </p:sp>
      <p:sp>
        <p:nvSpPr>
          <p:cNvPr id="90" name="TextBox 89"/>
          <p:cNvSpPr txBox="1"/>
          <p:nvPr/>
        </p:nvSpPr>
        <p:spPr>
          <a:xfrm>
            <a:off x="6464279" y="929034"/>
            <a:ext cx="1820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B0F0"/>
                </a:solidFill>
              </a:rPr>
              <a:t>classification</a:t>
            </a:r>
            <a:endParaRPr lang="en-US" sz="200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 r="14844"/>
          <a:stretch/>
        </p:blipFill>
        <p:spPr>
          <a:xfrm>
            <a:off x="6263537" y="2014721"/>
            <a:ext cx="1111052" cy="9501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5" r="10228"/>
          <a:stretch/>
        </p:blipFill>
        <p:spPr>
          <a:xfrm>
            <a:off x="6263537" y="4019627"/>
            <a:ext cx="1066178" cy="1029940"/>
          </a:xfrm>
          <a:prstGeom prst="rect">
            <a:avLst/>
          </a:prstGeom>
        </p:spPr>
      </p:pic>
      <p:cxnSp>
        <p:nvCxnSpPr>
          <p:cNvPr id="50" name="Elbow Connector 49"/>
          <p:cNvCxnSpPr/>
          <p:nvPr/>
        </p:nvCxnSpPr>
        <p:spPr>
          <a:xfrm flipV="1">
            <a:off x="6833159" y="4452553"/>
            <a:ext cx="1781392" cy="145585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143846" y="4671913"/>
            <a:ext cx="1716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Online training</a:t>
            </a:r>
            <a:endParaRPr lang="en-US" sz="2000"/>
          </a:p>
        </p:txBody>
      </p:sp>
      <p:sp>
        <p:nvSpPr>
          <p:cNvPr id="52" name="Rounded Rectangle 51"/>
          <p:cNvSpPr/>
          <p:nvPr/>
        </p:nvSpPr>
        <p:spPr>
          <a:xfrm>
            <a:off x="8127545" y="2625154"/>
            <a:ext cx="1037967" cy="20215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4" b="5926"/>
          <a:stretch/>
        </p:blipFill>
        <p:spPr>
          <a:xfrm>
            <a:off x="6255883" y="5382140"/>
            <a:ext cx="1066483" cy="966364"/>
          </a:xfrm>
          <a:prstGeom prst="rect">
            <a:avLst/>
          </a:prstGeom>
        </p:spPr>
      </p:pic>
      <p:cxnSp>
        <p:nvCxnSpPr>
          <p:cNvPr id="60" name="Elbow Connector 59"/>
          <p:cNvCxnSpPr/>
          <p:nvPr/>
        </p:nvCxnSpPr>
        <p:spPr>
          <a:xfrm>
            <a:off x="2171914" y="1809033"/>
            <a:ext cx="1640772" cy="1273160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>
            <a:off x="2233513" y="3309148"/>
            <a:ext cx="1579173" cy="279334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/>
          <p:nvPr/>
        </p:nvCxnSpPr>
        <p:spPr>
          <a:xfrm flipV="1">
            <a:off x="2102382" y="4573106"/>
            <a:ext cx="1710304" cy="1359948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796407" y="5239849"/>
            <a:ext cx="1173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Offline training</a:t>
            </a:r>
            <a:endParaRPr lang="en-US" sz="2000"/>
          </a:p>
        </p:txBody>
      </p:sp>
      <p:sp>
        <p:nvSpPr>
          <p:cNvPr id="94" name="TextBox 93"/>
          <p:cNvSpPr txBox="1"/>
          <p:nvPr/>
        </p:nvSpPr>
        <p:spPr>
          <a:xfrm>
            <a:off x="5324929" y="938257"/>
            <a:ext cx="5728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perform   </a:t>
            </a:r>
            <a:r>
              <a:rPr lang="en-US" sz="2400" smtClean="0">
                <a:solidFill>
                  <a:srgbClr val="00B0F0"/>
                </a:solidFill>
              </a:rPr>
              <a:t>                       </a:t>
            </a:r>
            <a:r>
              <a:rPr lang="en-US" sz="2400" smtClean="0"/>
              <a:t>for novel categories,</a:t>
            </a:r>
            <a:br>
              <a:rPr lang="en-US" sz="2400" smtClean="0"/>
            </a:br>
            <a:r>
              <a:rPr lang="en-US" sz="2400" smtClean="0"/>
              <a:t>represented by just a few </a:t>
            </a:r>
            <a:r>
              <a:rPr lang="en-US" sz="2400"/>
              <a:t>samples each.</a:t>
            </a:r>
            <a:endParaRPr lang="en-US" sz="200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t="7789" r="7108" b="2342"/>
          <a:stretch/>
        </p:blipFill>
        <p:spPr>
          <a:xfrm>
            <a:off x="1425782" y="4999763"/>
            <a:ext cx="799310" cy="817899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33" y="3087423"/>
            <a:ext cx="998932" cy="66573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4" b="6996"/>
          <a:stretch/>
        </p:blipFill>
        <p:spPr>
          <a:xfrm>
            <a:off x="1382731" y="1437327"/>
            <a:ext cx="800820" cy="883868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1808510" y="2471265"/>
            <a:ext cx="888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n-US" sz="1600" smtClean="0">
                <a:solidFill>
                  <a:schemeClr val="bg1">
                    <a:lumMod val="50000"/>
                  </a:schemeClr>
                </a:solidFill>
              </a:rPr>
              <a:t>og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569561" y="4422236"/>
            <a:ext cx="959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bg1">
                    <a:lumMod val="50000"/>
                  </a:schemeClr>
                </a:solidFill>
              </a:rPr>
              <a:t>elephant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557226" y="6465793"/>
            <a:ext cx="12263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mtClean="0">
                <a:solidFill>
                  <a:schemeClr val="bg1">
                    <a:lumMod val="50000"/>
                  </a:schemeClr>
                </a:solidFill>
              </a:rPr>
              <a:t>monkey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2" y="1459988"/>
            <a:ext cx="621149" cy="73573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3" t="5432" r="13863" b="-411"/>
          <a:stretch/>
        </p:blipFill>
        <p:spPr>
          <a:xfrm>
            <a:off x="931758" y="1577248"/>
            <a:ext cx="682923" cy="601598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03" y="2068159"/>
            <a:ext cx="901700" cy="65411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6" r="13556"/>
          <a:stretch/>
        </p:blipFill>
        <p:spPr>
          <a:xfrm>
            <a:off x="342041" y="2045585"/>
            <a:ext cx="683141" cy="66912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8"/>
          <a:stretch/>
        </p:blipFill>
        <p:spPr>
          <a:xfrm>
            <a:off x="1187414" y="2901266"/>
            <a:ext cx="1046099" cy="815764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17" y="3820479"/>
            <a:ext cx="880185" cy="58707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6" r="28605"/>
          <a:stretch/>
        </p:blipFill>
        <p:spPr>
          <a:xfrm>
            <a:off x="420742" y="3700382"/>
            <a:ext cx="632011" cy="656404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1" y="5653939"/>
            <a:ext cx="541236" cy="811854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2" y="3495589"/>
            <a:ext cx="957347" cy="535805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4" t="27031" r="20311"/>
          <a:stretch/>
        </p:blipFill>
        <p:spPr>
          <a:xfrm>
            <a:off x="1156106" y="5833090"/>
            <a:ext cx="966778" cy="663011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5" y="4985491"/>
            <a:ext cx="867071" cy="617237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/>
          <a:stretch/>
        </p:blipFill>
        <p:spPr>
          <a:xfrm>
            <a:off x="843435" y="5384910"/>
            <a:ext cx="929312" cy="572211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 rot="5400000">
            <a:off x="68181" y="4623365"/>
            <a:ext cx="88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…</a:t>
            </a:r>
            <a:endParaRPr lang="en-US" sz="3600"/>
          </a:p>
        </p:txBody>
      </p:sp>
      <p:sp>
        <p:nvSpPr>
          <p:cNvPr id="114" name="TextBox 113"/>
          <p:cNvSpPr txBox="1"/>
          <p:nvPr/>
        </p:nvSpPr>
        <p:spPr>
          <a:xfrm>
            <a:off x="6485969" y="3005000"/>
            <a:ext cx="888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lemur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6491085" y="5033028"/>
            <a:ext cx="6805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rabbit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6308665" y="6361052"/>
            <a:ext cx="12127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mongoose</a:t>
            </a:r>
          </a:p>
        </p:txBody>
      </p:sp>
      <p:cxnSp>
        <p:nvCxnSpPr>
          <p:cNvPr id="117" name="Elbow Connector 116"/>
          <p:cNvCxnSpPr/>
          <p:nvPr/>
        </p:nvCxnSpPr>
        <p:spPr>
          <a:xfrm>
            <a:off x="7374589" y="2723864"/>
            <a:ext cx="769257" cy="619690"/>
          </a:xfrm>
          <a:prstGeom prst="bentConnector3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/>
          <p:nvPr/>
        </p:nvCxnSpPr>
        <p:spPr>
          <a:xfrm flipV="1">
            <a:off x="7322366" y="3856849"/>
            <a:ext cx="821480" cy="504317"/>
          </a:xfrm>
          <a:prstGeom prst="bentConnector3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75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8600" y="238125"/>
            <a:ext cx="10375900" cy="676275"/>
          </a:xfrm>
        </p:spPr>
        <p:txBody>
          <a:bodyPr>
            <a:normAutofit fontScale="90000"/>
          </a:bodyPr>
          <a:lstStyle/>
          <a:p>
            <a:r>
              <a:rPr lang="en-US" b="1" smtClean="0">
                <a:solidFill>
                  <a:srgbClr val="002060"/>
                </a:solidFill>
              </a:rPr>
              <a:t>Problem statement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0144" y="945027"/>
            <a:ext cx="527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Using a large annotated offline dataset,</a:t>
            </a:r>
            <a:endParaRPr lang="en-US" sz="2000"/>
          </a:p>
        </p:txBody>
      </p:sp>
      <p:sp>
        <p:nvSpPr>
          <p:cNvPr id="20" name="Rounded Rectangle 19"/>
          <p:cNvSpPr/>
          <p:nvPr/>
        </p:nvSpPr>
        <p:spPr>
          <a:xfrm>
            <a:off x="3814119" y="2150076"/>
            <a:ext cx="1037967" cy="3056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stCxn id="20" idx="3"/>
          </p:cNvCxnSpPr>
          <p:nvPr/>
        </p:nvCxnSpPr>
        <p:spPr>
          <a:xfrm flipV="1">
            <a:off x="4852086" y="3643409"/>
            <a:ext cx="3265910" cy="347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038970" y="3262696"/>
            <a:ext cx="2148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92D050"/>
                </a:solidFill>
              </a:rPr>
              <a:t>knowledge transfer</a:t>
            </a:r>
            <a:endParaRPr lang="en-US" sz="2000">
              <a:solidFill>
                <a:srgbClr val="92D050"/>
              </a:solidFill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9155963" y="3643409"/>
            <a:ext cx="589399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rapezoid 84"/>
          <p:cNvSpPr/>
          <p:nvPr/>
        </p:nvSpPr>
        <p:spPr>
          <a:xfrm rot="5400000">
            <a:off x="9475777" y="3341014"/>
            <a:ext cx="1031826" cy="540744"/>
          </a:xfrm>
          <a:prstGeom prst="trapezoi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576820" y="4134545"/>
            <a:ext cx="2148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B0F0"/>
                </a:solidFill>
              </a:rPr>
              <a:t>detector</a:t>
            </a: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>for novel categories</a:t>
            </a:r>
            <a:endParaRPr lang="en-US" sz="2000"/>
          </a:p>
        </p:txBody>
      </p:sp>
      <p:sp>
        <p:nvSpPr>
          <p:cNvPr id="90" name="TextBox 89"/>
          <p:cNvSpPr txBox="1"/>
          <p:nvPr/>
        </p:nvSpPr>
        <p:spPr>
          <a:xfrm>
            <a:off x="6645534" y="922402"/>
            <a:ext cx="1706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B0F0"/>
                </a:solidFill>
              </a:rPr>
              <a:t>detection</a:t>
            </a:r>
            <a:endParaRPr lang="en-US" sz="200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 r="14844"/>
          <a:stretch/>
        </p:blipFill>
        <p:spPr>
          <a:xfrm>
            <a:off x="6263537" y="2014721"/>
            <a:ext cx="1111052" cy="9501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5" r="10228"/>
          <a:stretch/>
        </p:blipFill>
        <p:spPr>
          <a:xfrm>
            <a:off x="6263537" y="4019627"/>
            <a:ext cx="1066178" cy="1029940"/>
          </a:xfrm>
          <a:prstGeom prst="rect">
            <a:avLst/>
          </a:prstGeom>
        </p:spPr>
      </p:pic>
      <p:cxnSp>
        <p:nvCxnSpPr>
          <p:cNvPr id="50" name="Elbow Connector 49"/>
          <p:cNvCxnSpPr/>
          <p:nvPr/>
        </p:nvCxnSpPr>
        <p:spPr>
          <a:xfrm flipV="1">
            <a:off x="6833159" y="4452553"/>
            <a:ext cx="1781392" cy="145585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143846" y="4671913"/>
            <a:ext cx="1716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Online training</a:t>
            </a:r>
            <a:endParaRPr lang="en-US" sz="2000"/>
          </a:p>
        </p:txBody>
      </p:sp>
      <p:sp>
        <p:nvSpPr>
          <p:cNvPr id="52" name="Rounded Rectangle 51"/>
          <p:cNvSpPr/>
          <p:nvPr/>
        </p:nvSpPr>
        <p:spPr>
          <a:xfrm>
            <a:off x="8127545" y="2625154"/>
            <a:ext cx="1037967" cy="20215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4" b="5926"/>
          <a:stretch/>
        </p:blipFill>
        <p:spPr>
          <a:xfrm>
            <a:off x="6255883" y="5382140"/>
            <a:ext cx="1066483" cy="966364"/>
          </a:xfrm>
          <a:prstGeom prst="rect">
            <a:avLst/>
          </a:prstGeom>
        </p:spPr>
      </p:pic>
      <p:cxnSp>
        <p:nvCxnSpPr>
          <p:cNvPr id="60" name="Elbow Connector 59"/>
          <p:cNvCxnSpPr/>
          <p:nvPr/>
        </p:nvCxnSpPr>
        <p:spPr>
          <a:xfrm>
            <a:off x="2171914" y="1809033"/>
            <a:ext cx="1640772" cy="1273160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>
            <a:off x="2233513" y="3309148"/>
            <a:ext cx="1579173" cy="279334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/>
          <p:nvPr/>
        </p:nvCxnSpPr>
        <p:spPr>
          <a:xfrm flipV="1">
            <a:off x="2102382" y="4573106"/>
            <a:ext cx="1710304" cy="1359948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796407" y="5239849"/>
            <a:ext cx="1173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Offline training</a:t>
            </a:r>
            <a:endParaRPr lang="en-US" sz="2000"/>
          </a:p>
        </p:txBody>
      </p:sp>
      <p:sp>
        <p:nvSpPr>
          <p:cNvPr id="94" name="TextBox 93"/>
          <p:cNvSpPr txBox="1"/>
          <p:nvPr/>
        </p:nvSpPr>
        <p:spPr>
          <a:xfrm>
            <a:off x="5324929" y="938257"/>
            <a:ext cx="5728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perform  </a:t>
            </a:r>
            <a:r>
              <a:rPr lang="en-US" sz="2400" smtClean="0">
                <a:solidFill>
                  <a:srgbClr val="00B0F0"/>
                </a:solidFill>
              </a:rPr>
              <a:t>                        </a:t>
            </a:r>
            <a:r>
              <a:rPr lang="en-US" sz="2400" smtClean="0"/>
              <a:t>for novel categories,</a:t>
            </a:r>
            <a:br>
              <a:rPr lang="en-US" sz="2400" smtClean="0"/>
            </a:br>
            <a:r>
              <a:rPr lang="en-US" sz="2400" smtClean="0"/>
              <a:t>represented by just a few </a:t>
            </a:r>
            <a:r>
              <a:rPr lang="en-US" sz="2400"/>
              <a:t>samples each.</a:t>
            </a:r>
            <a:endParaRPr lang="en-US" sz="200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t="7789" r="7108" b="2342"/>
          <a:stretch/>
        </p:blipFill>
        <p:spPr>
          <a:xfrm>
            <a:off x="1425782" y="4999763"/>
            <a:ext cx="799310" cy="817899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33" y="3087423"/>
            <a:ext cx="998932" cy="66573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4" b="6996"/>
          <a:stretch/>
        </p:blipFill>
        <p:spPr>
          <a:xfrm>
            <a:off x="1382731" y="1437327"/>
            <a:ext cx="800820" cy="883868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1808510" y="2471265"/>
            <a:ext cx="888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n-US" sz="1600" smtClean="0">
                <a:solidFill>
                  <a:schemeClr val="bg1">
                    <a:lumMod val="50000"/>
                  </a:schemeClr>
                </a:solidFill>
              </a:rPr>
              <a:t>og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569561" y="4422236"/>
            <a:ext cx="959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bg1">
                    <a:lumMod val="50000"/>
                  </a:schemeClr>
                </a:solidFill>
              </a:rPr>
              <a:t>elephant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557226" y="6465793"/>
            <a:ext cx="12263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mtClean="0">
                <a:solidFill>
                  <a:schemeClr val="bg1">
                    <a:lumMod val="50000"/>
                  </a:schemeClr>
                </a:solidFill>
              </a:rPr>
              <a:t>monkey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2" y="1459988"/>
            <a:ext cx="621149" cy="73573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3" t="5432" r="13863" b="-411"/>
          <a:stretch/>
        </p:blipFill>
        <p:spPr>
          <a:xfrm>
            <a:off x="931758" y="1577248"/>
            <a:ext cx="682923" cy="601598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03" y="2068159"/>
            <a:ext cx="901700" cy="65411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6" r="13556"/>
          <a:stretch/>
        </p:blipFill>
        <p:spPr>
          <a:xfrm>
            <a:off x="342041" y="2045585"/>
            <a:ext cx="683141" cy="66912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8"/>
          <a:stretch/>
        </p:blipFill>
        <p:spPr>
          <a:xfrm>
            <a:off x="1187414" y="2901266"/>
            <a:ext cx="1046099" cy="815764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17" y="3820479"/>
            <a:ext cx="880185" cy="58707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6" r="28605"/>
          <a:stretch/>
        </p:blipFill>
        <p:spPr>
          <a:xfrm>
            <a:off x="420742" y="3700382"/>
            <a:ext cx="632011" cy="656404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1" y="5653939"/>
            <a:ext cx="541236" cy="811854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2" y="3495589"/>
            <a:ext cx="957347" cy="535805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4" t="27031" r="20311"/>
          <a:stretch/>
        </p:blipFill>
        <p:spPr>
          <a:xfrm>
            <a:off x="1156106" y="5833090"/>
            <a:ext cx="966778" cy="663011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5" y="4985491"/>
            <a:ext cx="867071" cy="617237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/>
          <a:stretch/>
        </p:blipFill>
        <p:spPr>
          <a:xfrm>
            <a:off x="843435" y="5384910"/>
            <a:ext cx="929312" cy="572211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 rot="5400000">
            <a:off x="68181" y="4623365"/>
            <a:ext cx="88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…</a:t>
            </a:r>
            <a:endParaRPr lang="en-US" sz="3600"/>
          </a:p>
        </p:txBody>
      </p:sp>
      <p:sp>
        <p:nvSpPr>
          <p:cNvPr id="114" name="TextBox 113"/>
          <p:cNvSpPr txBox="1"/>
          <p:nvPr/>
        </p:nvSpPr>
        <p:spPr>
          <a:xfrm>
            <a:off x="6485969" y="3005000"/>
            <a:ext cx="888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lemur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6491085" y="5033028"/>
            <a:ext cx="6805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rabbit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6308665" y="6361052"/>
            <a:ext cx="12127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mongoose</a:t>
            </a:r>
          </a:p>
        </p:txBody>
      </p:sp>
      <p:cxnSp>
        <p:nvCxnSpPr>
          <p:cNvPr id="117" name="Elbow Connector 116"/>
          <p:cNvCxnSpPr/>
          <p:nvPr/>
        </p:nvCxnSpPr>
        <p:spPr>
          <a:xfrm>
            <a:off x="7374589" y="2723864"/>
            <a:ext cx="769257" cy="619690"/>
          </a:xfrm>
          <a:prstGeom prst="bentConnector3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/>
          <p:nvPr/>
        </p:nvCxnSpPr>
        <p:spPr>
          <a:xfrm flipV="1">
            <a:off x="7322366" y="3856849"/>
            <a:ext cx="821480" cy="504317"/>
          </a:xfrm>
          <a:prstGeom prst="bentConnector3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65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8600" y="238125"/>
            <a:ext cx="10375900" cy="676275"/>
          </a:xfrm>
        </p:spPr>
        <p:txBody>
          <a:bodyPr>
            <a:normAutofit fontScale="90000"/>
          </a:bodyPr>
          <a:lstStyle/>
          <a:p>
            <a:r>
              <a:rPr lang="en-US" b="1" smtClean="0">
                <a:solidFill>
                  <a:srgbClr val="002060"/>
                </a:solidFill>
              </a:rPr>
              <a:t>Problem statement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0144" y="945027"/>
            <a:ext cx="5271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Using a large annotated offline dataset,</a:t>
            </a:r>
            <a:endParaRPr lang="en-US" sz="2000"/>
          </a:p>
        </p:txBody>
      </p:sp>
      <p:sp>
        <p:nvSpPr>
          <p:cNvPr id="20" name="Rounded Rectangle 19"/>
          <p:cNvSpPr/>
          <p:nvPr/>
        </p:nvSpPr>
        <p:spPr>
          <a:xfrm>
            <a:off x="3814119" y="2150076"/>
            <a:ext cx="1037967" cy="3056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stCxn id="20" idx="3"/>
          </p:cNvCxnSpPr>
          <p:nvPr/>
        </p:nvCxnSpPr>
        <p:spPr>
          <a:xfrm flipV="1">
            <a:off x="4852086" y="3643409"/>
            <a:ext cx="3265910" cy="347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038970" y="3262696"/>
            <a:ext cx="2148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92D050"/>
                </a:solidFill>
              </a:rPr>
              <a:t>knowledge transfer</a:t>
            </a:r>
            <a:endParaRPr lang="en-US" sz="2000">
              <a:solidFill>
                <a:srgbClr val="92D050"/>
              </a:solidFill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9155963" y="3643409"/>
            <a:ext cx="589399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rapezoid 84"/>
          <p:cNvSpPr/>
          <p:nvPr/>
        </p:nvSpPr>
        <p:spPr>
          <a:xfrm rot="5400000">
            <a:off x="9475777" y="3341014"/>
            <a:ext cx="1031826" cy="540744"/>
          </a:xfrm>
          <a:prstGeom prst="trapezoi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576820" y="4134545"/>
            <a:ext cx="2148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B0F0"/>
                </a:solidFill>
              </a:rPr>
              <a:t>regressor</a:t>
            </a: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>for novel categories</a:t>
            </a:r>
            <a:endParaRPr lang="en-US" sz="2000"/>
          </a:p>
        </p:txBody>
      </p:sp>
      <p:sp>
        <p:nvSpPr>
          <p:cNvPr id="90" name="TextBox 89"/>
          <p:cNvSpPr txBox="1"/>
          <p:nvPr/>
        </p:nvSpPr>
        <p:spPr>
          <a:xfrm>
            <a:off x="6521281" y="922402"/>
            <a:ext cx="1706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B0F0"/>
                </a:solidFill>
              </a:rPr>
              <a:t>regression</a:t>
            </a:r>
            <a:endParaRPr lang="en-US" sz="200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 r="14844"/>
          <a:stretch/>
        </p:blipFill>
        <p:spPr>
          <a:xfrm>
            <a:off x="6263537" y="2014721"/>
            <a:ext cx="1111052" cy="9501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5" r="10228"/>
          <a:stretch/>
        </p:blipFill>
        <p:spPr>
          <a:xfrm>
            <a:off x="6263537" y="4019627"/>
            <a:ext cx="1066178" cy="1029940"/>
          </a:xfrm>
          <a:prstGeom prst="rect">
            <a:avLst/>
          </a:prstGeom>
        </p:spPr>
      </p:pic>
      <p:cxnSp>
        <p:nvCxnSpPr>
          <p:cNvPr id="50" name="Elbow Connector 49"/>
          <p:cNvCxnSpPr/>
          <p:nvPr/>
        </p:nvCxnSpPr>
        <p:spPr>
          <a:xfrm flipV="1">
            <a:off x="6833159" y="4452553"/>
            <a:ext cx="1781392" cy="145585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143846" y="4671913"/>
            <a:ext cx="1716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Online training</a:t>
            </a:r>
            <a:endParaRPr lang="en-US" sz="2000"/>
          </a:p>
        </p:txBody>
      </p:sp>
      <p:sp>
        <p:nvSpPr>
          <p:cNvPr id="52" name="Rounded Rectangle 51"/>
          <p:cNvSpPr/>
          <p:nvPr/>
        </p:nvSpPr>
        <p:spPr>
          <a:xfrm>
            <a:off x="8127545" y="2625154"/>
            <a:ext cx="1037967" cy="20215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4" b="5926"/>
          <a:stretch/>
        </p:blipFill>
        <p:spPr>
          <a:xfrm>
            <a:off x="6255883" y="5382140"/>
            <a:ext cx="1066483" cy="966364"/>
          </a:xfrm>
          <a:prstGeom prst="rect">
            <a:avLst/>
          </a:prstGeom>
        </p:spPr>
      </p:pic>
      <p:cxnSp>
        <p:nvCxnSpPr>
          <p:cNvPr id="60" name="Elbow Connector 59"/>
          <p:cNvCxnSpPr/>
          <p:nvPr/>
        </p:nvCxnSpPr>
        <p:spPr>
          <a:xfrm>
            <a:off x="2171914" y="1809033"/>
            <a:ext cx="1640772" cy="1273160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>
            <a:off x="2233513" y="3309148"/>
            <a:ext cx="1579173" cy="279334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/>
          <p:nvPr/>
        </p:nvCxnSpPr>
        <p:spPr>
          <a:xfrm flipV="1">
            <a:off x="2102382" y="4573106"/>
            <a:ext cx="1710304" cy="1359948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796407" y="5239849"/>
            <a:ext cx="1173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Offline training</a:t>
            </a:r>
            <a:endParaRPr lang="en-US" sz="2000"/>
          </a:p>
        </p:txBody>
      </p:sp>
      <p:sp>
        <p:nvSpPr>
          <p:cNvPr id="94" name="TextBox 93"/>
          <p:cNvSpPr txBox="1"/>
          <p:nvPr/>
        </p:nvSpPr>
        <p:spPr>
          <a:xfrm>
            <a:off x="5324929" y="938257"/>
            <a:ext cx="5728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perform  </a:t>
            </a:r>
            <a:r>
              <a:rPr lang="en-US" sz="2400" smtClean="0">
                <a:solidFill>
                  <a:srgbClr val="00B0F0"/>
                </a:solidFill>
              </a:rPr>
              <a:t>                        </a:t>
            </a:r>
            <a:r>
              <a:rPr lang="en-US" sz="2400" smtClean="0"/>
              <a:t>for novel categories,</a:t>
            </a:r>
            <a:br>
              <a:rPr lang="en-US" sz="2400" smtClean="0"/>
            </a:br>
            <a:r>
              <a:rPr lang="en-US" sz="2400" smtClean="0"/>
              <a:t>represented by just a few </a:t>
            </a:r>
            <a:r>
              <a:rPr lang="en-US" sz="2400"/>
              <a:t>samples each.</a:t>
            </a:r>
            <a:endParaRPr lang="en-US" sz="200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t="7789" r="7108" b="2342"/>
          <a:stretch/>
        </p:blipFill>
        <p:spPr>
          <a:xfrm>
            <a:off x="1425782" y="4999763"/>
            <a:ext cx="799310" cy="817899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33" y="3087423"/>
            <a:ext cx="998932" cy="66573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4" b="6996"/>
          <a:stretch/>
        </p:blipFill>
        <p:spPr>
          <a:xfrm>
            <a:off x="1382731" y="1437327"/>
            <a:ext cx="800820" cy="883868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1808510" y="2471265"/>
            <a:ext cx="888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n-US" sz="1600" smtClean="0">
                <a:solidFill>
                  <a:schemeClr val="bg1">
                    <a:lumMod val="50000"/>
                  </a:schemeClr>
                </a:solidFill>
              </a:rPr>
              <a:t>og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569561" y="4422236"/>
            <a:ext cx="959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bg1">
                    <a:lumMod val="50000"/>
                  </a:schemeClr>
                </a:solidFill>
              </a:rPr>
              <a:t>elephant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557226" y="6465793"/>
            <a:ext cx="12263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mtClean="0">
                <a:solidFill>
                  <a:schemeClr val="bg1">
                    <a:lumMod val="50000"/>
                  </a:schemeClr>
                </a:solidFill>
              </a:rPr>
              <a:t>monkey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2" y="1459988"/>
            <a:ext cx="621149" cy="73573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3" t="5432" r="13863" b="-411"/>
          <a:stretch/>
        </p:blipFill>
        <p:spPr>
          <a:xfrm>
            <a:off x="931758" y="1577248"/>
            <a:ext cx="682923" cy="601598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03" y="2068159"/>
            <a:ext cx="901700" cy="65411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6" r="13556"/>
          <a:stretch/>
        </p:blipFill>
        <p:spPr>
          <a:xfrm>
            <a:off x="342041" y="2045585"/>
            <a:ext cx="683141" cy="66912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8"/>
          <a:stretch/>
        </p:blipFill>
        <p:spPr>
          <a:xfrm>
            <a:off x="1187414" y="2901266"/>
            <a:ext cx="1046099" cy="815764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17" y="3820479"/>
            <a:ext cx="880185" cy="58707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6" r="28605"/>
          <a:stretch/>
        </p:blipFill>
        <p:spPr>
          <a:xfrm>
            <a:off x="420742" y="3700382"/>
            <a:ext cx="632011" cy="656404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1" y="5653939"/>
            <a:ext cx="541236" cy="811854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2" y="3495589"/>
            <a:ext cx="957347" cy="535805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4" t="27031" r="20311"/>
          <a:stretch/>
        </p:blipFill>
        <p:spPr>
          <a:xfrm>
            <a:off x="1156106" y="5833090"/>
            <a:ext cx="966778" cy="663011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5" y="4985491"/>
            <a:ext cx="867071" cy="617237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/>
          <a:stretch/>
        </p:blipFill>
        <p:spPr>
          <a:xfrm>
            <a:off x="843435" y="5384910"/>
            <a:ext cx="929312" cy="572211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 rot="5400000">
            <a:off x="68181" y="4623365"/>
            <a:ext cx="88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/>
              <a:t>…</a:t>
            </a:r>
            <a:endParaRPr lang="en-US" sz="3600"/>
          </a:p>
        </p:txBody>
      </p:sp>
      <p:sp>
        <p:nvSpPr>
          <p:cNvPr id="114" name="TextBox 113"/>
          <p:cNvSpPr txBox="1"/>
          <p:nvPr/>
        </p:nvSpPr>
        <p:spPr>
          <a:xfrm>
            <a:off x="6485969" y="3005000"/>
            <a:ext cx="888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lemur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6491085" y="5033028"/>
            <a:ext cx="6805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rabbit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6308665" y="6361052"/>
            <a:ext cx="12127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mongoose</a:t>
            </a:r>
          </a:p>
        </p:txBody>
      </p:sp>
      <p:cxnSp>
        <p:nvCxnSpPr>
          <p:cNvPr id="117" name="Elbow Connector 116"/>
          <p:cNvCxnSpPr/>
          <p:nvPr/>
        </p:nvCxnSpPr>
        <p:spPr>
          <a:xfrm>
            <a:off x="7374589" y="2723864"/>
            <a:ext cx="769257" cy="619690"/>
          </a:xfrm>
          <a:prstGeom prst="bentConnector3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117"/>
          <p:cNvCxnSpPr/>
          <p:nvPr/>
        </p:nvCxnSpPr>
        <p:spPr>
          <a:xfrm flipV="1">
            <a:off x="7322366" y="3856849"/>
            <a:ext cx="821480" cy="504317"/>
          </a:xfrm>
          <a:prstGeom prst="bentConnector3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87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solidFill>
                  <a:srgbClr val="002060"/>
                </a:solidFill>
              </a:rPr>
              <a:t>Why work on few-shot </a:t>
            </a:r>
            <a:r>
              <a:rPr lang="en-US" sz="4000" b="1" smtClean="0">
                <a:solidFill>
                  <a:srgbClr val="002060"/>
                </a:solidFill>
              </a:rPr>
              <a:t>learning?</a:t>
            </a:r>
            <a:endParaRPr lang="en-US" sz="4000" b="1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9582" y="1139667"/>
            <a:ext cx="961644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smtClean="0"/>
              <a:t>It brings the DL closer to real-world business usecases.</a:t>
            </a:r>
            <a:endParaRPr lang="en-US" sz="3200" b="1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smtClean="0"/>
              <a:t>Companies hesitate to spend </a:t>
            </a:r>
            <a:r>
              <a:rPr lang="en-US" sz="2800" b="1" smtClean="0"/>
              <a:t>much time and money </a:t>
            </a:r>
            <a:r>
              <a:rPr lang="en-US" sz="2800" smtClean="0"/>
              <a:t>on annotated data for a solution that they </a:t>
            </a:r>
            <a:r>
              <a:rPr lang="en-US" sz="2800" b="1" smtClean="0"/>
              <a:t>may </a:t>
            </a:r>
            <a:r>
              <a:rPr lang="en-US" sz="2800" smtClean="0"/>
              <a:t>profit.</a:t>
            </a:r>
            <a:br>
              <a:rPr lang="en-US" sz="2800" smtClean="0"/>
            </a:br>
            <a:endParaRPr lang="en-US" sz="280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smtClean="0"/>
              <a:t>Relevant objects are continuously replaced with new ones. DL has to be agile.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/>
          </a:p>
        </p:txBody>
      </p:sp>
      <p:sp>
        <p:nvSpPr>
          <p:cNvPr id="4" name="TextBox 3"/>
          <p:cNvSpPr txBox="1"/>
          <p:nvPr/>
        </p:nvSpPr>
        <p:spPr>
          <a:xfrm>
            <a:off x="449582" y="1157018"/>
            <a:ext cx="96164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2. It involves a bunch of exciting cutting-edge technologies.</a:t>
            </a:r>
            <a:endParaRPr lang="en-US" sz="2800"/>
          </a:p>
        </p:txBody>
      </p:sp>
      <p:sp>
        <p:nvSpPr>
          <p:cNvPr id="5" name="Rounded Rectangle 4"/>
          <p:cNvSpPr/>
          <p:nvPr/>
        </p:nvSpPr>
        <p:spPr>
          <a:xfrm>
            <a:off x="1615440" y="2398514"/>
            <a:ext cx="2156460" cy="84582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/>
              <a:t>Meta-learning methods</a:t>
            </a:r>
            <a:endParaRPr lang="en-US" sz="2400" b="1"/>
          </a:p>
        </p:txBody>
      </p:sp>
      <p:sp>
        <p:nvSpPr>
          <p:cNvPr id="7" name="Rounded Rectangle 6"/>
          <p:cNvSpPr/>
          <p:nvPr/>
        </p:nvSpPr>
        <p:spPr>
          <a:xfrm>
            <a:off x="6268719" y="4865861"/>
            <a:ext cx="2105661" cy="1087264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/>
              <a:t>Networks generating networks</a:t>
            </a:r>
            <a:endParaRPr lang="en-US" sz="2400" b="1"/>
          </a:p>
        </p:txBody>
      </p:sp>
      <p:sp>
        <p:nvSpPr>
          <p:cNvPr id="8" name="Rounded Rectangle 7"/>
          <p:cNvSpPr/>
          <p:nvPr/>
        </p:nvSpPr>
        <p:spPr>
          <a:xfrm>
            <a:off x="6589395" y="2227538"/>
            <a:ext cx="2156460" cy="845820"/>
          </a:xfrm>
          <a:prstGeom prst="round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/>
              <a:t>Data synthesizers</a:t>
            </a:r>
            <a:endParaRPr lang="en-US" sz="2400" b="1"/>
          </a:p>
        </p:txBody>
      </p:sp>
      <p:sp>
        <p:nvSpPr>
          <p:cNvPr id="9" name="Rounded Rectangle 8"/>
          <p:cNvSpPr/>
          <p:nvPr/>
        </p:nvSpPr>
        <p:spPr>
          <a:xfrm>
            <a:off x="2721257" y="4192249"/>
            <a:ext cx="2156460" cy="903626"/>
          </a:xfrm>
          <a:prstGeom prst="round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/>
              <a:t>Semantic metric spaces</a:t>
            </a:r>
            <a:endParaRPr lang="en-US" sz="2400" b="1"/>
          </a:p>
        </p:txBody>
      </p:sp>
      <p:sp>
        <p:nvSpPr>
          <p:cNvPr id="10" name="Rounded Rectangle 9"/>
          <p:cNvSpPr/>
          <p:nvPr/>
        </p:nvSpPr>
        <p:spPr>
          <a:xfrm>
            <a:off x="815341" y="5202347"/>
            <a:ext cx="2156460" cy="84582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/>
              <a:t>Graph neural networks</a:t>
            </a:r>
            <a:endParaRPr lang="en-US" sz="2400" b="1"/>
          </a:p>
        </p:txBody>
      </p:sp>
      <p:sp>
        <p:nvSpPr>
          <p:cNvPr id="11" name="Rectangle 10"/>
          <p:cNvSpPr/>
          <p:nvPr/>
        </p:nvSpPr>
        <p:spPr>
          <a:xfrm>
            <a:off x="4785352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114289" y="3345104"/>
            <a:ext cx="2308860" cy="896689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Neural Turing Machines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374380" y="4020682"/>
            <a:ext cx="1726918" cy="7512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GANs</a:t>
            </a:r>
          </a:p>
        </p:txBody>
      </p:sp>
    </p:spTree>
    <p:extLst>
      <p:ext uri="{BB962C8B-B14F-4D97-AF65-F5344CB8AC3E}">
        <p14:creationId xmlns:p14="http://schemas.microsoft.com/office/powerpoint/2010/main" val="209842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1298" y="155781"/>
            <a:ext cx="4100683" cy="2662780"/>
            <a:chOff x="121298" y="155781"/>
            <a:chExt cx="4100683" cy="2662780"/>
          </a:xfrm>
        </p:grpSpPr>
        <p:sp>
          <p:nvSpPr>
            <p:cNvPr id="12" name="Oval Callout 11"/>
            <p:cNvSpPr/>
            <p:nvPr/>
          </p:nvSpPr>
          <p:spPr>
            <a:xfrm>
              <a:off x="121298" y="155781"/>
              <a:ext cx="4100683" cy="2662780"/>
            </a:xfrm>
            <a:prstGeom prst="wedgeEllipseCallout">
              <a:avLst>
                <a:gd name="adj1" fmla="val 54009"/>
                <a:gd name="adj2" fmla="val 36196"/>
              </a:avLst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29938" y="609446"/>
              <a:ext cx="350604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b="1" smtClean="0"/>
                <a:t>Meta-learning</a:t>
              </a:r>
            </a:p>
            <a:p>
              <a:pPr algn="r"/>
              <a:r>
                <a:rPr lang="en-US" sz="2400" smtClean="0"/>
                <a:t>Learn a learning strategy to adjust well to a new few-shot learning task</a:t>
              </a:r>
              <a:endParaRPr lang="en-US" sz="240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91767" y="4230677"/>
            <a:ext cx="5840963" cy="1996751"/>
            <a:chOff x="2691767" y="4230677"/>
            <a:chExt cx="5840963" cy="1996751"/>
          </a:xfrm>
        </p:grpSpPr>
        <p:sp>
          <p:nvSpPr>
            <p:cNvPr id="14" name="Oval Callout 13"/>
            <p:cNvSpPr/>
            <p:nvPr/>
          </p:nvSpPr>
          <p:spPr>
            <a:xfrm>
              <a:off x="2691767" y="4230677"/>
              <a:ext cx="5840963" cy="1996751"/>
            </a:xfrm>
            <a:prstGeom prst="wedgeEllipseCallout">
              <a:avLst>
                <a:gd name="adj1" fmla="val -373"/>
                <a:gd name="adj2" fmla="val -6893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23854" y="4409432"/>
              <a:ext cx="529954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smtClean="0"/>
                <a:t>Data augmentation</a:t>
              </a:r>
            </a:p>
            <a:p>
              <a:pPr algn="ctr"/>
              <a:r>
                <a:rPr lang="en-US" sz="2400"/>
                <a:t>Synthesize more data from the novel classes to facilitate the regular learning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066384" y="155218"/>
            <a:ext cx="4578547" cy="2679133"/>
            <a:chOff x="7066384" y="155218"/>
            <a:chExt cx="4578547" cy="2679133"/>
          </a:xfrm>
        </p:grpSpPr>
        <p:sp>
          <p:nvSpPr>
            <p:cNvPr id="15" name="Oval Callout 14"/>
            <p:cNvSpPr/>
            <p:nvPr/>
          </p:nvSpPr>
          <p:spPr>
            <a:xfrm>
              <a:off x="7066384" y="155218"/>
              <a:ext cx="4198516" cy="2679133"/>
            </a:xfrm>
            <a:prstGeom prst="wedgeEllipseCallout">
              <a:avLst>
                <a:gd name="adj1" fmla="val -55664"/>
                <a:gd name="adj2" fmla="val 42503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00164" y="609446"/>
              <a:ext cx="424476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smtClean="0"/>
                <a:t>Metric learning</a:t>
              </a:r>
            </a:p>
            <a:p>
              <a:r>
                <a:rPr lang="en-US" sz="2400" smtClean="0"/>
                <a:t>Learn a `semantic` embedding space using a</a:t>
              </a:r>
              <a:r>
                <a:rPr lang="en-US" sz="2400"/>
                <a:t> </a:t>
              </a:r>
              <a:r>
                <a:rPr lang="en-US" sz="2400" smtClean="0"/>
                <a:t>distance </a:t>
              </a:r>
              <a:r>
                <a:rPr lang="en-US" sz="2400"/>
                <a:t>loss function</a:t>
              </a:r>
              <a:endParaRPr lang="en-US" sz="3600"/>
            </a:p>
          </p:txBody>
        </p:sp>
      </p:grpSp>
      <p:sp>
        <p:nvSpPr>
          <p:cNvPr id="10" name="Flowchart: Connector 9"/>
          <p:cNvSpPr/>
          <p:nvPr/>
        </p:nvSpPr>
        <p:spPr>
          <a:xfrm>
            <a:off x="4213750" y="1465468"/>
            <a:ext cx="2719750" cy="2453898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i="1" smtClean="0">
                <a:solidFill>
                  <a:schemeClr val="bg1"/>
                </a:solidFill>
              </a:rPr>
              <a:t>Few-shot learning</a:t>
            </a:r>
            <a:endParaRPr lang="en-US" sz="3600" b="1" i="1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393" y="3272226"/>
            <a:ext cx="3320607" cy="265118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07086" y="3264788"/>
            <a:ext cx="267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Each category is represented by just a few examples</a:t>
            </a:r>
            <a:endParaRPr lang="en-US" sz="2000" b="1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75830">
            <a:off x="361767" y="4079019"/>
            <a:ext cx="1574653" cy="157465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99973" y="3245791"/>
            <a:ext cx="2678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Learn to perform classification, detection, regression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8791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rved Right Arrow 55"/>
          <p:cNvSpPr/>
          <p:nvPr/>
        </p:nvSpPr>
        <p:spPr>
          <a:xfrm rot="5400000">
            <a:off x="5301854" y="1874729"/>
            <a:ext cx="1643823" cy="3823393"/>
          </a:xfrm>
          <a:prstGeom prst="curvedRightArrow">
            <a:avLst>
              <a:gd name="adj1" fmla="val 43070"/>
              <a:gd name="adj2" fmla="val 72418"/>
              <a:gd name="adj3" fmla="val 24258"/>
            </a:avLst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958541" y="4428674"/>
            <a:ext cx="2683130" cy="120130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T</a:t>
            </a:r>
            <a:r>
              <a:rPr lang="en-US" sz="2000" b="1" smtClean="0">
                <a:solidFill>
                  <a:schemeClr val="tx1"/>
                </a:solidFill>
              </a:rPr>
              <a:t>raining a meta learner to learn on each task</a:t>
            </a:r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>
                <a:solidFill>
                  <a:srgbClr val="002060"/>
                </a:solidFill>
              </a:rPr>
              <a:t>Meta-Learning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509351"/>
            <a:ext cx="2537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Standard learning:</a:t>
            </a:r>
            <a:endParaRPr lang="en-US" sz="2400" b="1"/>
          </a:p>
        </p:txBody>
      </p:sp>
      <p:grpSp>
        <p:nvGrpSpPr>
          <p:cNvPr id="9" name="Group 8"/>
          <p:cNvGrpSpPr/>
          <p:nvPr/>
        </p:nvGrpSpPr>
        <p:grpSpPr>
          <a:xfrm>
            <a:off x="2811231" y="1411650"/>
            <a:ext cx="1146018" cy="635694"/>
            <a:chOff x="3167062" y="1562100"/>
            <a:chExt cx="1019176" cy="561975"/>
          </a:xfrm>
        </p:grpSpPr>
        <p:sp>
          <p:nvSpPr>
            <p:cNvPr id="6" name="Rectangle 5"/>
            <p:cNvSpPr/>
            <p:nvPr/>
          </p:nvSpPr>
          <p:spPr>
            <a:xfrm>
              <a:off x="3167062" y="1562100"/>
              <a:ext cx="952500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data</a:t>
              </a: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00400" y="1600200"/>
              <a:ext cx="952500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data</a:t>
              </a: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33738" y="1638300"/>
              <a:ext cx="952500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data instances</a:t>
              </a:r>
              <a:endParaRPr lang="en-US"/>
            </a:p>
          </p:txBody>
        </p:sp>
      </p:grpSp>
      <p:sp>
        <p:nvSpPr>
          <p:cNvPr id="12" name="Oval 11"/>
          <p:cNvSpPr/>
          <p:nvPr/>
        </p:nvSpPr>
        <p:spPr>
          <a:xfrm>
            <a:off x="4863545" y="1190659"/>
            <a:ext cx="2022476" cy="116046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training </a:t>
            </a:r>
            <a:r>
              <a:rPr lang="en-US" sz="2000" b="1" smtClean="0">
                <a:solidFill>
                  <a:schemeClr val="tx1"/>
                </a:solidFill>
              </a:rPr>
              <a:t>a learner on </a:t>
            </a:r>
            <a:r>
              <a:rPr lang="en-US" sz="2000" b="1">
                <a:solidFill>
                  <a:schemeClr val="tx1"/>
                </a:solidFill>
              </a:rPr>
              <a:t>the data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689295" y="1463869"/>
            <a:ext cx="857250" cy="531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model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8600" y="4589433"/>
            <a:ext cx="206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Meta learning:</a:t>
            </a:r>
            <a:endParaRPr lang="en-US" sz="2400" b="1"/>
          </a:p>
        </p:txBody>
      </p:sp>
      <p:grpSp>
        <p:nvGrpSpPr>
          <p:cNvPr id="22" name="Group 21"/>
          <p:cNvGrpSpPr/>
          <p:nvPr/>
        </p:nvGrpSpPr>
        <p:grpSpPr>
          <a:xfrm>
            <a:off x="2742666" y="4562910"/>
            <a:ext cx="1194515" cy="699511"/>
            <a:chOff x="3167062" y="1562100"/>
            <a:chExt cx="1019176" cy="561975"/>
          </a:xfrm>
        </p:grpSpPr>
        <p:sp>
          <p:nvSpPr>
            <p:cNvPr id="23" name="Rectangle 22"/>
            <p:cNvSpPr/>
            <p:nvPr/>
          </p:nvSpPr>
          <p:spPr>
            <a:xfrm>
              <a:off x="3167062" y="1562100"/>
              <a:ext cx="952500" cy="48577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data</a:t>
              </a:r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00400" y="1600200"/>
              <a:ext cx="952500" cy="48577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data</a:t>
              </a:r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33738" y="1638300"/>
              <a:ext cx="952500" cy="48577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mtClean="0"/>
                <a:t>tasks</a:t>
              </a:r>
              <a:endParaRPr lang="en-US" b="1"/>
            </a:p>
          </p:txBody>
        </p:sp>
      </p:grpSp>
      <p:sp>
        <p:nvSpPr>
          <p:cNvPr id="46" name="Rounded Rectangle 45"/>
          <p:cNvSpPr/>
          <p:nvPr/>
        </p:nvSpPr>
        <p:spPr>
          <a:xfrm>
            <a:off x="9035489" y="5679384"/>
            <a:ext cx="857250" cy="531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model</a:t>
            </a:r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4412505" y="3039381"/>
            <a:ext cx="857250" cy="5312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model</a:t>
            </a:r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10067107" y="4527556"/>
            <a:ext cx="10408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NimbusRomNo9L-Regu"/>
              </a:rPr>
              <a:t>learning strategy</a:t>
            </a:r>
            <a:endParaRPr lang="en-US" sz="16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439378" y="1998585"/>
            <a:ext cx="1619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mtClean="0">
                <a:solidFill>
                  <a:schemeClr val="accent2">
                    <a:lumMod val="75000"/>
                  </a:schemeClr>
                </a:solidFill>
                <a:latin typeface="NimbusRomNo9L-Regu"/>
              </a:rPr>
              <a:t>data knowledge</a:t>
            </a:r>
            <a:endParaRPr lang="en-US" sz="16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291622" y="5717503"/>
            <a:ext cx="8503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latin typeface="NimbusRomNo9L-Regu"/>
              </a:rPr>
              <a:t>task-specific</a:t>
            </a:r>
            <a:endParaRPr lang="en-US" sz="1400"/>
          </a:p>
        </p:txBody>
      </p:sp>
      <p:sp>
        <p:nvSpPr>
          <p:cNvPr id="71" name="Rectangle 70"/>
          <p:cNvSpPr/>
          <p:nvPr/>
        </p:nvSpPr>
        <p:spPr>
          <a:xfrm>
            <a:off x="4422613" y="3533230"/>
            <a:ext cx="740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>
                <a:latin typeface="NimbusRomNo9L-Regu"/>
              </a:rPr>
              <a:t>learner</a:t>
            </a:r>
            <a:endParaRPr lang="en-US" sz="1400"/>
          </a:p>
        </p:txBody>
      </p:sp>
      <p:sp>
        <p:nvSpPr>
          <p:cNvPr id="82" name="Rectangle 81"/>
          <p:cNvSpPr/>
          <p:nvPr/>
        </p:nvSpPr>
        <p:spPr>
          <a:xfrm>
            <a:off x="9538196" y="5214528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>
                <a:latin typeface="NimbusRomNo9L-Regu"/>
              </a:rPr>
              <a:t>task-agnostic</a:t>
            </a:r>
            <a:endParaRPr lang="en-US" sz="1400"/>
          </a:p>
        </p:txBody>
      </p:sp>
      <p:sp>
        <p:nvSpPr>
          <p:cNvPr id="85" name="Rounded Rectangular Callout 84"/>
          <p:cNvSpPr/>
          <p:nvPr/>
        </p:nvSpPr>
        <p:spPr>
          <a:xfrm flipH="1">
            <a:off x="2024038" y="3255441"/>
            <a:ext cx="1677692" cy="106197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specific classes</a:t>
            </a:r>
          </a:p>
          <a:p>
            <a:r>
              <a:rPr lang="en-US" smtClean="0"/>
              <a:t>training data</a:t>
            </a:r>
          </a:p>
          <a:p>
            <a:r>
              <a:rPr lang="en-US" smtClean="0"/>
              <a:t>target data</a:t>
            </a:r>
            <a:endParaRPr lang="en-US"/>
          </a:p>
        </p:txBody>
      </p:sp>
      <p:sp>
        <p:nvSpPr>
          <p:cNvPr id="86" name="Right Arrow 85"/>
          <p:cNvSpPr/>
          <p:nvPr/>
        </p:nvSpPr>
        <p:spPr>
          <a:xfrm>
            <a:off x="4165766" y="1600037"/>
            <a:ext cx="458436" cy="280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7054296" y="1600037"/>
            <a:ext cx="458436" cy="280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/>
          <p:cNvSpPr/>
          <p:nvPr/>
        </p:nvSpPr>
        <p:spPr>
          <a:xfrm>
            <a:off x="4274241" y="4819944"/>
            <a:ext cx="458436" cy="280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/>
          <p:cNvSpPr/>
          <p:nvPr/>
        </p:nvSpPr>
        <p:spPr>
          <a:xfrm>
            <a:off x="7756526" y="4934236"/>
            <a:ext cx="971613" cy="2802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552595" y="1175700"/>
            <a:ext cx="11705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>
                <a:latin typeface="NimbusRomNo9L-Regu"/>
              </a:rPr>
              <a:t>task-specific</a:t>
            </a:r>
            <a:endParaRPr lang="en-US" sz="1400"/>
          </a:p>
        </p:txBody>
      </p:sp>
      <p:sp>
        <p:nvSpPr>
          <p:cNvPr id="3" name="Right Arrow 2"/>
          <p:cNvSpPr/>
          <p:nvPr/>
        </p:nvSpPr>
        <p:spPr>
          <a:xfrm flipH="1">
            <a:off x="5269755" y="3189644"/>
            <a:ext cx="2060818" cy="285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5596593" y="3026109"/>
            <a:ext cx="1241804" cy="584000"/>
          </a:xfrm>
          <a:prstGeom prst="round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meta-learner</a:t>
            </a: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7014868" y="3051604"/>
            <a:ext cx="1019176" cy="561975"/>
            <a:chOff x="3167062" y="1562100"/>
            <a:chExt cx="1019176" cy="561975"/>
          </a:xfrm>
        </p:grpSpPr>
        <p:sp>
          <p:nvSpPr>
            <p:cNvPr id="58" name="Rectangle 57"/>
            <p:cNvSpPr/>
            <p:nvPr/>
          </p:nvSpPr>
          <p:spPr>
            <a:xfrm>
              <a:off x="3167062" y="1562100"/>
              <a:ext cx="952500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data</a:t>
              </a:r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200400" y="1600200"/>
              <a:ext cx="952500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data</a:t>
              </a:r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233738" y="1638300"/>
              <a:ext cx="952500" cy="485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task data</a:t>
              </a:r>
              <a:endParaRPr lang="en-US"/>
            </a:p>
          </p:txBody>
        </p:sp>
      </p:grpSp>
      <p:sp>
        <p:nvSpPr>
          <p:cNvPr id="44" name="Right Arrow 43"/>
          <p:cNvSpPr/>
          <p:nvPr/>
        </p:nvSpPr>
        <p:spPr>
          <a:xfrm rot="5400000">
            <a:off x="8721378" y="4799204"/>
            <a:ext cx="1485472" cy="274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861121" y="4678421"/>
            <a:ext cx="1241804" cy="584000"/>
          </a:xfrm>
          <a:prstGeom prst="roundRect">
            <a:avLst/>
          </a:prstGeom>
          <a:solidFill>
            <a:schemeClr val="accent4">
              <a:alpha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meta-learner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933234" y="3730998"/>
            <a:ext cx="1116368" cy="60466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/>
              <a:t>New task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26652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38" grpId="0" animBg="1"/>
      <p:bldP spid="21" grpId="0"/>
      <p:bldP spid="46" grpId="0" animBg="1"/>
      <p:bldP spid="55" grpId="0" animBg="1"/>
      <p:bldP spid="68" grpId="0"/>
      <p:bldP spid="69" grpId="0"/>
      <p:bldP spid="70" grpId="0"/>
      <p:bldP spid="71" grpId="0"/>
      <p:bldP spid="82" grpId="0"/>
      <p:bldP spid="85" grpId="0" animBg="1"/>
      <p:bldP spid="88" grpId="0" animBg="1"/>
      <p:bldP spid="89" grpId="0" animBg="1"/>
      <p:bldP spid="3" grpId="0" animBg="1"/>
      <p:bldP spid="42" grpId="0" animBg="1"/>
      <p:bldP spid="44" grpId="0" animBg="1"/>
      <p:bldP spid="40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mtClean="0">
                <a:solidFill>
                  <a:srgbClr val="002060"/>
                </a:solidFill>
              </a:rPr>
              <a:t>Recurrent meta-learners</a:t>
            </a:r>
            <a:endParaRPr lang="en-US" sz="4000" b="1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" y="914400"/>
            <a:ext cx="6799646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latin typeface="NimbusRomNo9L-Regu"/>
              </a:rPr>
              <a:t>Matching </a:t>
            </a:r>
            <a:r>
              <a:rPr lang="en-US" sz="2000" b="1" smtClean="0">
                <a:solidFill>
                  <a:srgbClr val="0070C0"/>
                </a:solidFill>
                <a:latin typeface="NimbusRomNo9L-Regu"/>
              </a:rPr>
              <a:t>Networks </a:t>
            </a:r>
            <a:r>
              <a:rPr lang="en-US" sz="2000" smtClean="0"/>
              <a:t>in Vinyals </a:t>
            </a:r>
            <a:r>
              <a:rPr lang="en-US" sz="2000"/>
              <a:t>et.al., </a:t>
            </a:r>
            <a:r>
              <a:rPr lang="en-US" sz="2000" smtClean="0"/>
              <a:t>NIPS 2016</a:t>
            </a:r>
          </a:p>
          <a:p>
            <a:endParaRPr lang="en-US" sz="1100" smtClean="0"/>
          </a:p>
          <a:p>
            <a:r>
              <a:rPr lang="en-US" sz="2000" b="1" smtClean="0"/>
              <a:t>Distance-based classification:</a:t>
            </a:r>
            <a:r>
              <a:rPr lang="en-US" sz="2000" smtClean="0"/>
              <a:t> based on similarity between the query and support samples in the embedding space </a:t>
            </a:r>
            <a:r>
              <a:rPr lang="en-US" sz="2000" i="1" smtClean="0"/>
              <a:t>(adaptive metric):</a:t>
            </a:r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494" y="286723"/>
            <a:ext cx="4645905" cy="32449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2664" y="2518499"/>
                <a:ext cx="6780767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64" y="2518499"/>
                <a:ext cx="6780767" cy="7469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5529" y="3418373"/>
                <a:ext cx="7001966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000" smtClean="0"/>
                  <a:t> - LSTM embeddings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smtClean="0"/>
                  <a:t> dependent on the support set S </a:t>
                </a:r>
              </a:p>
              <a:p>
                <a:endParaRPr lang="en-US" sz="200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smtClean="0"/>
                  <a:t>Embedding </a:t>
                </a:r>
                <a:r>
                  <a:rPr lang="en-US" sz="2000"/>
                  <a:t>space is </a:t>
                </a:r>
                <a:r>
                  <a:rPr lang="en-US" sz="2000" smtClean="0"/>
                  <a:t>class-agnostic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smtClean="0"/>
                  <a:t>LSTM attention mechanism adjusts the embedding to the task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29" y="3418373"/>
                <a:ext cx="7001966" cy="1323439"/>
              </a:xfrm>
              <a:prstGeom prst="rect">
                <a:avLst/>
              </a:prstGeom>
              <a:blipFill rotWithShape="0">
                <a:blip r:embed="rId5"/>
                <a:stretch>
                  <a:fillRect l="-784" t="-2765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9232900" y="3476267"/>
            <a:ext cx="273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smtClean="0"/>
              <a:t>reprinted from Vinyals et.al., 2016</a:t>
            </a:r>
            <a:endParaRPr lang="en-US" sz="14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773047" y="2995543"/>
            <a:ext cx="222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to be elaborated later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72400" y="3990981"/>
            <a:ext cx="4419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Concept of episodes: </a:t>
            </a:r>
            <a:r>
              <a:rPr lang="en-US" smtClean="0"/>
              <a:t>test </a:t>
            </a:r>
            <a:r>
              <a:rPr lang="en-US"/>
              <a:t>conditions </a:t>
            </a:r>
            <a:r>
              <a:rPr lang="en-US" smtClean="0"/>
              <a:t>in </a:t>
            </a:r>
            <a:r>
              <a:rPr lang="en-US"/>
              <a:t>the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N </a:t>
            </a:r>
            <a:r>
              <a:rPr lang="en-US"/>
              <a:t>new </a:t>
            </a:r>
            <a:r>
              <a:rPr lang="en-US" smtClean="0"/>
              <a:t>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M </a:t>
            </a:r>
            <a:r>
              <a:rPr lang="en-US"/>
              <a:t>training examples per </a:t>
            </a:r>
            <a:r>
              <a:rPr lang="en-US" smtClean="0"/>
              <a:t>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one </a:t>
            </a:r>
            <a:r>
              <a:rPr lang="en-US"/>
              <a:t>query example </a:t>
            </a:r>
            <a:r>
              <a:rPr lang="en-US" smtClean="0"/>
              <a:t>in {1..N} </a:t>
            </a:r>
            <a:r>
              <a:rPr lang="en-US"/>
              <a:t>categories. </a:t>
            </a: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Typically</a:t>
            </a:r>
            <a:r>
              <a:rPr lang="en-US"/>
              <a:t>, N=5, M=1, 5.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15529" y="4930129"/>
                <a:ext cx="7001965" cy="16004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smtClean="0">
                    <a:solidFill>
                      <a:srgbClr val="0070C0"/>
                    </a:solidFill>
                    <a:latin typeface="NimbusRomNo9L-Regu"/>
                  </a:rPr>
                  <a:t>Memory-augmented </a:t>
                </a:r>
                <a:r>
                  <a:rPr lang="en-US" sz="2000" b="1">
                    <a:solidFill>
                      <a:srgbClr val="0070C0"/>
                    </a:solidFill>
                    <a:latin typeface="NimbusRomNo9L-Regu"/>
                  </a:rPr>
                  <a:t>neural </a:t>
                </a:r>
                <a:r>
                  <a:rPr lang="en-US" sz="2000" b="1" smtClean="0">
                    <a:solidFill>
                      <a:srgbClr val="0070C0"/>
                    </a:solidFill>
                    <a:latin typeface="NimbusRomNo9L-Regu"/>
                  </a:rPr>
                  <a:t>networks (MANN) </a:t>
                </a:r>
                <a:r>
                  <a:rPr lang="en-US" smtClean="0"/>
                  <a:t>in Santoro et. al., ICML 2016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Neural Turing </a:t>
                </a:r>
                <a:r>
                  <a:rPr lang="en-US" sz="2000" smtClean="0"/>
                  <a:t>Machine = differentiable MANN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L</a:t>
                </a:r>
                <a:r>
                  <a:rPr lang="en-US" sz="2000" smtClean="0"/>
                  <a:t>earn to predict the distribution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smtClean="0"/>
                  <a:t>Explicitly store the support samples in the external memory</a:t>
                </a:r>
                <a:endParaRPr lang="en-US" b="1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29" y="4930129"/>
                <a:ext cx="7001965" cy="1600438"/>
              </a:xfrm>
              <a:prstGeom prst="rect">
                <a:avLst/>
              </a:prstGeom>
              <a:blipFill rotWithShape="0">
                <a:blip r:embed="rId6"/>
                <a:stretch>
                  <a:fillRect l="-958" t="-2290" r="-523" b="-6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52187"/>
              </p:ext>
            </p:extLst>
          </p:nvPr>
        </p:nvGraphicFramePr>
        <p:xfrm>
          <a:off x="3628423" y="4070528"/>
          <a:ext cx="4433932" cy="179832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2280184"/>
                <a:gridCol w="2153748"/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Method</a:t>
                      </a:r>
                      <a:endParaRPr lang="en-US" sz="2000"/>
                    </a:p>
                  </a:txBody>
                  <a:tcPr anchor="ctr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miniImageNet classification accuracy 1/5 shot</a:t>
                      </a:r>
                      <a:endParaRPr lang="en-US" sz="2000"/>
                    </a:p>
                  </a:txBody>
                  <a:tcPr anchor="ctr"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</a:rPr>
                        <a:t>Matching networks</a:t>
                      </a:r>
                      <a:endParaRPr lang="en-US" sz="2000" b="1" i="0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baseline="0" smtClean="0">
                          <a:solidFill>
                            <a:srgbClr val="FFFF00"/>
                          </a:solidFill>
                        </a:rPr>
                        <a:t>43.56 / 55.31</a:t>
                      </a:r>
                      <a:endParaRPr lang="en-US" sz="2000" b="1" i="0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i="0" u="none" strike="noStrike" kern="120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51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51692</TotalTime>
  <Words>1597</Words>
  <Application>Microsoft Office PowerPoint</Application>
  <PresentationFormat>Widescreen</PresentationFormat>
  <Paragraphs>428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Algerian</vt:lpstr>
      <vt:lpstr>Amienne</vt:lpstr>
      <vt:lpstr>Arial</vt:lpstr>
      <vt:lpstr>Calibri</vt:lpstr>
      <vt:lpstr>Calibri Light</vt:lpstr>
      <vt:lpstr>Cambria Math</vt:lpstr>
      <vt:lpstr>IBM Plex Sans Text</vt:lpstr>
      <vt:lpstr>NimbusRomNo9L-Medi</vt:lpstr>
      <vt:lpstr>NimbusRomNo9L-Regu</vt:lpstr>
      <vt:lpstr>Wingdings</vt:lpstr>
      <vt:lpstr>2_Office Theme</vt:lpstr>
      <vt:lpstr>1_Office Theme</vt:lpstr>
      <vt:lpstr>Few-shot learning</vt:lpstr>
      <vt:lpstr>Problem statement</vt:lpstr>
      <vt:lpstr>Problem statement</vt:lpstr>
      <vt:lpstr>Problem statement</vt:lpstr>
      <vt:lpstr>Problem statement</vt:lpstr>
      <vt:lpstr>Why work on few-shot learning?</vt:lpstr>
      <vt:lpstr>PowerPoint Presentation</vt:lpstr>
      <vt:lpstr>Meta-Learning</vt:lpstr>
      <vt:lpstr>Recurrent meta-learners</vt:lpstr>
      <vt:lpstr>Optimizers</vt:lpstr>
      <vt:lpstr>Optimizers</vt:lpstr>
      <vt:lpstr>Metric Learning</vt:lpstr>
      <vt:lpstr>Metric Learning</vt:lpstr>
      <vt:lpstr>Metric Learning</vt:lpstr>
      <vt:lpstr>Metric Learning</vt:lpstr>
      <vt:lpstr>Sample synthesis</vt:lpstr>
      <vt:lpstr>Synthesizer optimized for classification</vt:lpstr>
      <vt:lpstr>More augmentation approaches</vt:lpstr>
      <vt:lpstr>Augmentation with GANs</vt:lpstr>
      <vt:lpstr>My personal view on the evolution of Machine Learning</vt:lpstr>
      <vt:lpstr>PowerPoint Presentation</vt:lpstr>
    </vt:vector>
  </TitlesOfParts>
  <Company>IBM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Few-shot learning</dc:title>
  <dc:creator>Joseph Shtok</dc:creator>
  <cp:lastModifiedBy>Joseph Shtok</cp:lastModifiedBy>
  <cp:revision>274</cp:revision>
  <dcterms:created xsi:type="dcterms:W3CDTF">2019-01-03T19:53:54Z</dcterms:created>
  <dcterms:modified xsi:type="dcterms:W3CDTF">2019-03-15T14:22:50Z</dcterms:modified>
</cp:coreProperties>
</file>